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Garamond"/>
      <p:regular r:id="rId40"/>
      <p:bold r:id="rId41"/>
      <p:italic r:id="rId42"/>
      <p:boldItalic r:id="rId43"/>
    </p:embeddedFont>
    <p:embeddedFont>
      <p:font typeface="Helvetica Neue Light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Garamond-regular.fntdata"/><Relationship Id="rId20" Type="http://schemas.openxmlformats.org/officeDocument/2006/relationships/slide" Target="slides/slide15.xml"/><Relationship Id="rId42" Type="http://schemas.openxmlformats.org/officeDocument/2006/relationships/font" Target="fonts/Garamond-italic.fntdata"/><Relationship Id="rId41" Type="http://schemas.openxmlformats.org/officeDocument/2006/relationships/font" Target="fonts/Garamond-bold.fntdata"/><Relationship Id="rId22" Type="http://schemas.openxmlformats.org/officeDocument/2006/relationships/slide" Target="slides/slide17.xml"/><Relationship Id="rId44" Type="http://schemas.openxmlformats.org/officeDocument/2006/relationships/font" Target="fonts/HelveticaNeueLight-regular.fntdata"/><Relationship Id="rId21" Type="http://schemas.openxmlformats.org/officeDocument/2006/relationships/slide" Target="slides/slide16.xml"/><Relationship Id="rId43" Type="http://schemas.openxmlformats.org/officeDocument/2006/relationships/font" Target="fonts/Garamond-boldItalic.fntdata"/><Relationship Id="rId24" Type="http://schemas.openxmlformats.org/officeDocument/2006/relationships/slide" Target="slides/slide19.xml"/><Relationship Id="rId46" Type="http://schemas.openxmlformats.org/officeDocument/2006/relationships/font" Target="fonts/HelveticaNeueLight-italic.fntdata"/><Relationship Id="rId23" Type="http://schemas.openxmlformats.org/officeDocument/2006/relationships/slide" Target="slides/slide18.xml"/><Relationship Id="rId45" Type="http://schemas.openxmlformats.org/officeDocument/2006/relationships/font" Target="fonts/HelveticaNeueLigh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HelveticaNeueLight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8e980908fd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" name="Google Shape;56;g8e980908f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e9bfed21a_0_1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4" name="Google Shape;164;g8e9bfed21a_0_1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e980908fd_0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8" name="Google Shape;178;g8e980908fd_0_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e980908fd_0_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9" name="Google Shape;189;g8e980908fd_0_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8e9bfed21a_0_2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0" name="Google Shape;200;g8e9bfed21a_0_2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e9bfed21a_0_2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1" name="Google Shape;211;g8e9bfed21a_0_2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e9bfed21a_0_2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3" name="Google Shape;223;g8e9bfed21a_0_2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e980908fd_0_1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3" name="Google Shape;233;g8e980908fd_0_1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e9bfed21a_0_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5" name="Google Shape;245;g8e9bfed21a_0_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8e9bfed21a_0_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9" name="Google Shape;259;g8e9bfed21a_0_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8e9bfed21a_0_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2" name="Google Shape;272;g8e9bfed21a_0_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e980908fd_0_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" name="Google Shape;70;g8e980908fd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e9bfed21a_0_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4" name="Google Shape;284;g8e9bfed21a_0_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8e9bfed21a_0_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6" name="Google Shape;296;g8e9bfed21a_0_1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8e8cb4f023_0_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0" name="Google Shape;310;g8e8cb4f023_0_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8e8cb4f023_0_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2" name="Google Shape;322;g8e8cb4f023_0_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8e8cb4f023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3" name="Google Shape;333;g8e8cb4f023_0_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e8cb4f023_0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6" name="Google Shape;346;g8e8cb4f023_0_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e8cb4f023_1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8" name="Google Shape;358;g8e8cb4f023_1_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8e8cb4f023_1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0" name="Google Shape;370;g8e8cb4f023_1_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8e8cb4f023_1_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1" name="Google Shape;381;g8e8cb4f023_1_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8e8cb4f023_1_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3" name="Google Shape;393;g8e8cb4f023_1_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8e980908fd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" name="Google Shape;80;g8e980908fd_0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8e8cb4f023_1_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5" name="Google Shape;405;g8e8cb4f023_1_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8e8cb4f023_1_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9" name="Google Shape;419;g8e8cb4f023_1_1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8e9bfed21a_0_1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3" name="Google Shape;433;g8e9bfed21a_0_1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8e9bfed21a_0_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3" name="Google Shape;443;g8e9bfed21a_0_1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8e980908fd_0_1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3" name="Google Shape;453;g8e980908fd_0_1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200">
                <a:latin typeface="Calibri"/>
                <a:ea typeface="Calibri"/>
                <a:cs typeface="Calibri"/>
                <a:sym typeface="Calibri"/>
              </a:rPr>
              <a:t>Work in indoor system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e9bfed21a_0_1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3" name="Google Shape;93;g8e9bfed21a_0_1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8e9bfed21a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5" name="Google Shape;105;g8e9bfed21a_0_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e9bfed21a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6" name="Google Shape;116;g8e9bfed21a_0_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e9bfed21a_0_1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7" name="Google Shape;127;g8e9bfed21a_0_1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e9bfed21a_0_1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9" name="Google Shape;139;g8e9bfed21a_0_1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e9bfed21a_0_1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0" name="Google Shape;150;g8e9bfed21a_0_1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49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  <a:defRPr sz="40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49" y="1369218"/>
            <a:ext cx="7886700" cy="3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1900" lIns="41900" spcFirstLastPara="1" rIns="41900" wrap="square" tIns="41900">
            <a:no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>
                <a:latin typeface="Calibri"/>
                <a:ea typeface="Calibri"/>
                <a:cs typeface="Calibri"/>
                <a:sym typeface="Calibri"/>
              </a:defRPr>
            </a:lvl3pPr>
            <a:lvl4pPr indent="-3810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>
                <a:latin typeface="Calibri"/>
                <a:ea typeface="Calibri"/>
                <a:cs typeface="Calibri"/>
                <a:sym typeface="Calibri"/>
              </a:defRPr>
            </a:lvl4pPr>
            <a:lvl5pPr indent="-3810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>
                <a:latin typeface="Calibri"/>
                <a:ea typeface="Calibri"/>
                <a:cs typeface="Calibri"/>
                <a:sym typeface="Calibri"/>
              </a:defRPr>
            </a:lvl5pPr>
            <a:lvl6pPr indent="-336550" lvl="5" marL="2743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6pPr>
            <a:lvl7pPr indent="-336550" lvl="6" marL="3200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7pPr>
            <a:lvl8pPr indent="-336550" lvl="7" marL="3657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8pPr>
            <a:lvl9pPr indent="-336550" lvl="8" marL="4114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265129" y="4806271"/>
            <a:ext cx="2502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4.png"/><Relationship Id="rId5" Type="http://schemas.openxmlformats.org/officeDocument/2006/relationships/image" Target="../media/image20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58.png"/><Relationship Id="rId5" Type="http://schemas.openxmlformats.org/officeDocument/2006/relationships/image" Target="../media/image28.png"/><Relationship Id="rId6" Type="http://schemas.openxmlformats.org/officeDocument/2006/relationships/image" Target="../media/image25.png"/><Relationship Id="rId7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hyperlink" Target="http://drive.google.com/file/d/1CTA8-6LV41fPhpufTq6-QTSOwckwrwLq/view" TargetMode="External"/><Relationship Id="rId9" Type="http://schemas.openxmlformats.org/officeDocument/2006/relationships/image" Target="../media/image32.jpg"/><Relationship Id="rId5" Type="http://schemas.openxmlformats.org/officeDocument/2006/relationships/image" Target="../media/image23.png"/><Relationship Id="rId6" Type="http://schemas.openxmlformats.org/officeDocument/2006/relationships/hyperlink" Target="http://drive.google.com/file/d/12C4nZ7fVXZHWCbR7eX_Hft_PLKiW1PUn/view" TargetMode="External"/><Relationship Id="rId7" Type="http://schemas.openxmlformats.org/officeDocument/2006/relationships/image" Target="../media/image29.jpg"/><Relationship Id="rId8" Type="http://schemas.openxmlformats.org/officeDocument/2006/relationships/hyperlink" Target="http://drive.google.com/file/d/1SPgnyMCh57S6chzrfupefOfiaFs2m3al/view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47.png"/><Relationship Id="rId5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hyperlink" Target="http://drive.google.com/file/d/1041h0ElI18SRppgVIA4DK-IhZWgvcs7K/view" TargetMode="External"/><Relationship Id="rId5" Type="http://schemas.openxmlformats.org/officeDocument/2006/relationships/image" Target="../media/image31.jpg"/><Relationship Id="rId6" Type="http://schemas.openxmlformats.org/officeDocument/2006/relationships/hyperlink" Target="http://drive.google.com/file/d/1-_uh6CiyMx7vBEQOwNx_t3BdNlPebEVI/view" TargetMode="External"/><Relationship Id="rId7" Type="http://schemas.openxmlformats.org/officeDocument/2006/relationships/image" Target="../media/image3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44.png"/><Relationship Id="rId5" Type="http://schemas.openxmlformats.org/officeDocument/2006/relationships/image" Target="../media/image41.png"/><Relationship Id="rId6" Type="http://schemas.openxmlformats.org/officeDocument/2006/relationships/image" Target="../media/image34.png"/><Relationship Id="rId7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hyperlink" Target="http://drive.google.com/file/d/1j6gl5pkDZE12PghOLqwu_3zhZAUR1D_d/view" TargetMode="External"/><Relationship Id="rId5" Type="http://schemas.openxmlformats.org/officeDocument/2006/relationships/image" Target="../media/image35.jpg"/><Relationship Id="rId6" Type="http://schemas.openxmlformats.org/officeDocument/2006/relationships/image" Target="../media/image4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46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40.png"/><Relationship Id="rId5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52.png"/><Relationship Id="rId5" Type="http://schemas.openxmlformats.org/officeDocument/2006/relationships/image" Target="../media/image4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hyperlink" Target="http://drive.google.com/file/d/1--l08yLmb-B4VghCpnmg7gLsjevMiMd8/view" TargetMode="External"/><Relationship Id="rId5" Type="http://schemas.openxmlformats.org/officeDocument/2006/relationships/image" Target="../media/image4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53.png"/><Relationship Id="rId5" Type="http://schemas.openxmlformats.org/officeDocument/2006/relationships/image" Target="../media/image4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Relationship Id="rId4" Type="http://schemas.openxmlformats.org/officeDocument/2006/relationships/hyperlink" Target="http://drive.google.com/file/d/1--l08yLmb-B4VghCpnmg7gLsjevMiMd8/view" TargetMode="External"/><Relationship Id="rId5" Type="http://schemas.openxmlformats.org/officeDocument/2006/relationships/image" Target="../media/image45.jpg"/><Relationship Id="rId6" Type="http://schemas.openxmlformats.org/officeDocument/2006/relationships/hyperlink" Target="http://drive.google.com/file/d/1j6gl5pkDZE12PghOLqwu_3zhZAUR1D_d/view" TargetMode="External"/><Relationship Id="rId7" Type="http://schemas.openxmlformats.org/officeDocument/2006/relationships/image" Target="../media/image3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12.jpg"/><Relationship Id="rId6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7.png"/><Relationship Id="rId7" Type="http://schemas.openxmlformats.org/officeDocument/2006/relationships/image" Target="../media/image5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Relationship Id="rId4" Type="http://schemas.openxmlformats.org/officeDocument/2006/relationships/hyperlink" Target="http://drive.google.com/file/d/1--l08yLmb-B4VghCpnmg7gLsjevMiMd8/view" TargetMode="External"/><Relationship Id="rId9" Type="http://schemas.openxmlformats.org/officeDocument/2006/relationships/image" Target="../media/image51.png"/><Relationship Id="rId5" Type="http://schemas.openxmlformats.org/officeDocument/2006/relationships/image" Target="../media/image45.jpg"/><Relationship Id="rId6" Type="http://schemas.openxmlformats.org/officeDocument/2006/relationships/hyperlink" Target="http://drive.google.com/file/d/1-0Q27Ua145S5N35DuLC3-LDk15X0jaqj/view" TargetMode="External"/><Relationship Id="rId7" Type="http://schemas.openxmlformats.org/officeDocument/2006/relationships/image" Target="../media/image50.jpg"/><Relationship Id="rId8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5.png"/><Relationship Id="rId7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3" id="58" name="Google Shape;5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4303"/>
            <a:ext cx="571500" cy="77672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/>
          <p:nvPr/>
        </p:nvSpPr>
        <p:spPr>
          <a:xfrm>
            <a:off x="878115" y="112672"/>
            <a:ext cx="77688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</a:pPr>
            <a:r>
              <a:rPr b="1" i="0" lang="en-GB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YANGON TECHNOLOGICAL UNIVERSITY</a:t>
            </a:r>
            <a:br>
              <a:rPr b="1" i="0" lang="en-GB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i="0" lang="en-GB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Mechatronic Engineering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" name="Google Shape;60;p14"/>
          <p:cNvCxnSpPr/>
          <p:nvPr/>
        </p:nvCxnSpPr>
        <p:spPr>
          <a:xfrm>
            <a:off x="1142999" y="772716"/>
            <a:ext cx="7620000" cy="0"/>
          </a:xfrm>
          <a:prstGeom prst="straightConnector1">
            <a:avLst/>
          </a:prstGeom>
          <a:noFill/>
          <a:ln cap="flat" cmpd="sng" w="9525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61" name="Google Shape;61;p14"/>
          <p:cNvCxnSpPr/>
          <p:nvPr/>
        </p:nvCxnSpPr>
        <p:spPr>
          <a:xfrm>
            <a:off x="990600" y="800100"/>
            <a:ext cx="5410200" cy="0"/>
          </a:xfrm>
          <a:prstGeom prst="straightConnector1">
            <a:avLst/>
          </a:prstGeom>
          <a:noFill/>
          <a:ln cap="flat" cmpd="sng" w="127000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62" name="Google Shape;62;p14"/>
          <p:cNvSpPr txBox="1"/>
          <p:nvPr>
            <p:ph type="title"/>
          </p:nvPr>
        </p:nvSpPr>
        <p:spPr>
          <a:xfrm>
            <a:off x="798285" y="1494721"/>
            <a:ext cx="7620000" cy="91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1900" lIns="41900" spcFirstLastPara="1" rIns="41900" wrap="square" tIns="419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13AD"/>
              </a:buClr>
              <a:buSzPts val="2400"/>
              <a:buFont typeface="Garamond"/>
              <a:buNone/>
            </a:pPr>
            <a:r>
              <a:rPr b="1" lang="en-GB" sz="2200">
                <a:solidFill>
                  <a:srgbClr val="1E13AD"/>
                </a:solidFill>
                <a:latin typeface="Garamond"/>
                <a:ea typeface="Garamond"/>
                <a:cs typeface="Garamond"/>
                <a:sym typeface="Garamond"/>
              </a:rPr>
              <a:t>Efficient foreground analysis for real-time surveillance using Transfer Learning</a:t>
            </a:r>
            <a:endParaRPr b="1" sz="2200">
              <a:solidFill>
                <a:srgbClr val="1E13AD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2741384" y="2535158"/>
            <a:ext cx="3733800" cy="9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1900" lIns="41900" spcFirstLastPara="1" rIns="41900" wrap="square" tIns="4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b="1" i="0" lang="en-GB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GB" sz="1800">
                <a:latin typeface="Times New Roman"/>
                <a:ea typeface="Times New Roman"/>
                <a:cs typeface="Times New Roman"/>
                <a:sym typeface="Times New Roman"/>
              </a:rPr>
              <a:t>Interim Report</a:t>
            </a:r>
            <a:r>
              <a:rPr b="1" i="0" lang="en-GB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Seminar I</a:t>
            </a:r>
            <a:endParaRPr b="1" i="0" sz="1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aramond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2</a:t>
            </a:r>
            <a:r>
              <a:rPr lang="en-GB" sz="1800">
                <a:latin typeface="Garamond"/>
                <a:ea typeface="Garamond"/>
                <a:cs typeface="Garamond"/>
                <a:sym typeface="Garamond"/>
              </a:rPr>
              <a:t>9</a:t>
            </a:r>
            <a:r>
              <a:rPr b="0" i="0" lang="en-GB" sz="18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-</a:t>
            </a:r>
            <a:r>
              <a:rPr lang="en-GB" sz="1800">
                <a:latin typeface="Garamond"/>
                <a:ea typeface="Garamond"/>
                <a:cs typeface="Garamond"/>
                <a:sym typeface="Garamond"/>
              </a:rPr>
              <a:t>7</a:t>
            </a:r>
            <a:r>
              <a:rPr b="0" i="0" lang="en-GB" sz="18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-2020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aramond"/>
              <a:buNone/>
            </a:pPr>
            <a:r>
              <a:rPr lang="en-GB" sz="1800">
                <a:latin typeface="Garamond"/>
                <a:ea typeface="Garamond"/>
                <a:cs typeface="Garamond"/>
                <a:sym typeface="Garamond"/>
              </a:rPr>
              <a:t>Wednesday</a:t>
            </a:r>
            <a:endParaRPr b="0" i="0" sz="1800" u="none" cap="none" strike="noStrik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aramond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57199" y="3429000"/>
            <a:ext cx="33528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1900" lIns="41900" spcFirstLastPara="1" rIns="41900" wrap="square" tIns="419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aramond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Supervised  by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Garamond"/>
              <a:buNone/>
            </a:pPr>
            <a:r>
              <a:rPr b="1" i="0" lang="en-GB" sz="1800" u="none" cap="none" strike="noStrike">
                <a:solidFill>
                  <a:srgbClr val="0000FF"/>
                </a:solidFill>
                <a:latin typeface="Garamond"/>
                <a:ea typeface="Garamond"/>
                <a:cs typeface="Garamond"/>
                <a:sym typeface="Garamond"/>
              </a:rPr>
              <a:t>  Dr. Phyu Phyu Htun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5333999" y="3429000"/>
            <a:ext cx="35883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1900" lIns="41900" spcFirstLastPara="1" rIns="41900" wrap="square" tIns="419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aramond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Presented by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Garamond"/>
              <a:buNone/>
            </a:pPr>
            <a:r>
              <a:rPr b="1" i="0" lang="en-GB" sz="1800" u="none" cap="none" strike="noStrike">
                <a:solidFill>
                  <a:srgbClr val="0000FF"/>
                </a:solidFill>
                <a:latin typeface="Garamond"/>
                <a:ea typeface="Garamond"/>
                <a:cs typeface="Garamond"/>
                <a:sym typeface="Garamond"/>
              </a:rPr>
              <a:t>Aw Thura </a:t>
            </a:r>
            <a:r>
              <a:rPr b="0" i="0" lang="en-GB" sz="18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(VI-McE-11)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" name="Google Shape;66;p14"/>
          <p:cNvCxnSpPr/>
          <p:nvPr/>
        </p:nvCxnSpPr>
        <p:spPr>
          <a:xfrm>
            <a:off x="1142999" y="4629150"/>
            <a:ext cx="7620000" cy="0"/>
          </a:xfrm>
          <a:prstGeom prst="straightConnector1">
            <a:avLst/>
          </a:prstGeom>
          <a:noFill/>
          <a:ln cap="flat" cmpd="sng" w="9525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340055" y="4806271"/>
            <a:ext cx="1752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/>
        </p:nvSpPr>
        <p:spPr>
          <a:xfrm>
            <a:off x="457199" y="125016"/>
            <a:ext cx="82296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Garamond"/>
              <a:buNone/>
            </a:pPr>
            <a:r>
              <a:rPr b="1" lang="en-GB" sz="2800">
                <a:latin typeface="Garamond"/>
                <a:ea typeface="Garamond"/>
                <a:cs typeface="Garamond"/>
                <a:sym typeface="Garamond"/>
              </a:rPr>
              <a:t>Methodology(Continued)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7" name="Google Shape;167;p23"/>
          <p:cNvCxnSpPr/>
          <p:nvPr/>
        </p:nvCxnSpPr>
        <p:spPr>
          <a:xfrm>
            <a:off x="1142999" y="772716"/>
            <a:ext cx="7620000" cy="0"/>
          </a:xfrm>
          <a:prstGeom prst="straightConnector1">
            <a:avLst/>
          </a:prstGeom>
          <a:noFill/>
          <a:ln cap="flat" cmpd="sng" w="9525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68" name="Google Shape;168;p23"/>
          <p:cNvCxnSpPr/>
          <p:nvPr/>
        </p:nvCxnSpPr>
        <p:spPr>
          <a:xfrm>
            <a:off x="990600" y="800100"/>
            <a:ext cx="5410200" cy="0"/>
          </a:xfrm>
          <a:prstGeom prst="straightConnector1">
            <a:avLst/>
          </a:prstGeom>
          <a:noFill/>
          <a:ln cap="flat" cmpd="sng" w="127000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3" id="169" name="Google Shape;16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4300"/>
            <a:ext cx="571500" cy="77672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"/>
          <p:cNvSpPr txBox="1"/>
          <p:nvPr>
            <p:ph idx="12" type="sldNum"/>
          </p:nvPr>
        </p:nvSpPr>
        <p:spPr>
          <a:xfrm>
            <a:off x="8196421" y="4806275"/>
            <a:ext cx="3189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</a:pPr>
            <a:fld id="{00000000-1234-1234-1234-123412341234}" type="slidenum">
              <a:rPr lang="en-GB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171" name="Google Shape;171;p23"/>
          <p:cNvSpPr txBox="1"/>
          <p:nvPr/>
        </p:nvSpPr>
        <p:spPr>
          <a:xfrm>
            <a:off x="457200" y="1285875"/>
            <a:ext cx="3000000" cy="7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Times New Roman"/>
                <a:ea typeface="Times New Roman"/>
                <a:cs typeface="Times New Roman"/>
                <a:sym typeface="Times New Roman"/>
              </a:rPr>
              <a:t>Model Architecture (YOLOv4 default)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Backbone (</a:t>
            </a:r>
            <a:r>
              <a:rPr lang="en-GB" sz="1500">
                <a:solidFill>
                  <a:srgbClr val="15151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CSPDarknet53)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Extraction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Neck (PANet)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Aggregation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Head (YoLo)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Dense Prediction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Bag of Freebies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b="1"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Bag of Specials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970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8725" y="1158850"/>
            <a:ext cx="3768550" cy="3643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2850" y="1158838"/>
            <a:ext cx="1673949" cy="125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5425" y="2436200"/>
            <a:ext cx="2069076" cy="89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22100" y="3503138"/>
            <a:ext cx="1495725" cy="113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/>
          <p:nvPr/>
        </p:nvSpPr>
        <p:spPr>
          <a:xfrm>
            <a:off x="457199" y="8277"/>
            <a:ext cx="82296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Garamond"/>
              <a:buNone/>
            </a:pPr>
            <a:r>
              <a:rPr b="1" lang="en-GB" sz="2800">
                <a:latin typeface="Garamond"/>
                <a:ea typeface="Garamond"/>
                <a:cs typeface="Garamond"/>
                <a:sym typeface="Garamond"/>
              </a:rPr>
              <a:t>Contributions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1" name="Google Shape;181;p24"/>
          <p:cNvCxnSpPr/>
          <p:nvPr/>
        </p:nvCxnSpPr>
        <p:spPr>
          <a:xfrm>
            <a:off x="1142999" y="772716"/>
            <a:ext cx="7620000" cy="0"/>
          </a:xfrm>
          <a:prstGeom prst="straightConnector1">
            <a:avLst/>
          </a:prstGeom>
          <a:noFill/>
          <a:ln cap="flat" cmpd="sng" w="9525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82" name="Google Shape;182;p24"/>
          <p:cNvCxnSpPr/>
          <p:nvPr/>
        </p:nvCxnSpPr>
        <p:spPr>
          <a:xfrm>
            <a:off x="990600" y="800100"/>
            <a:ext cx="5410200" cy="0"/>
          </a:xfrm>
          <a:prstGeom prst="straightConnector1">
            <a:avLst/>
          </a:prstGeom>
          <a:noFill/>
          <a:ln cap="flat" cmpd="sng" w="127000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3" id="183" name="Google Shape;18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4300"/>
            <a:ext cx="571500" cy="77672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4"/>
          <p:cNvSpPr txBox="1"/>
          <p:nvPr>
            <p:ph idx="12" type="sldNum"/>
          </p:nvPr>
        </p:nvSpPr>
        <p:spPr>
          <a:xfrm>
            <a:off x="8340047" y="4806275"/>
            <a:ext cx="2877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</a:pPr>
            <a:fld id="{00000000-1234-1234-1234-123412341234}" type="slidenum">
              <a:rPr lang="en-GB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185" name="Google Shape;185;p24"/>
          <p:cNvSpPr txBox="1"/>
          <p:nvPr/>
        </p:nvSpPr>
        <p:spPr>
          <a:xfrm>
            <a:off x="519875" y="1471150"/>
            <a:ext cx="4911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" name="Google Shape;186;p24"/>
          <p:cNvSpPr txBox="1"/>
          <p:nvPr/>
        </p:nvSpPr>
        <p:spPr>
          <a:xfrm>
            <a:off x="519875" y="1071750"/>
            <a:ext cx="5663400" cy="3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Contributions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</a:t>
            </a:r>
            <a:r>
              <a:rPr b="1"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customization</a:t>
            </a: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b="1"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Optimization</a:t>
            </a: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training parameters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b="1"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Preparation &amp; adjustment</a:t>
            </a: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specific classes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the model with </a:t>
            </a:r>
            <a:r>
              <a:rPr b="1"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different class combinations</a:t>
            </a: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settings on </a:t>
            </a:r>
            <a:r>
              <a:rPr b="1"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multiple datasets</a:t>
            </a: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optimize the results.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/>
        </p:nvSpPr>
        <p:spPr>
          <a:xfrm>
            <a:off x="457199" y="8277"/>
            <a:ext cx="82296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Garamond"/>
              <a:buNone/>
            </a:pPr>
            <a:r>
              <a:rPr b="1" lang="en-GB" sz="2800">
                <a:latin typeface="Garamond"/>
                <a:ea typeface="Garamond"/>
                <a:cs typeface="Garamond"/>
                <a:sym typeface="Garamond"/>
              </a:rPr>
              <a:t>Contributions</a:t>
            </a:r>
            <a:r>
              <a:rPr b="1" i="0" lang="en-GB" sz="28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 (Continued)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p25"/>
          <p:cNvCxnSpPr/>
          <p:nvPr/>
        </p:nvCxnSpPr>
        <p:spPr>
          <a:xfrm>
            <a:off x="1142999" y="772716"/>
            <a:ext cx="7620000" cy="0"/>
          </a:xfrm>
          <a:prstGeom prst="straightConnector1">
            <a:avLst/>
          </a:prstGeom>
          <a:noFill/>
          <a:ln cap="flat" cmpd="sng" w="9525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93" name="Google Shape;193;p25"/>
          <p:cNvCxnSpPr/>
          <p:nvPr/>
        </p:nvCxnSpPr>
        <p:spPr>
          <a:xfrm>
            <a:off x="990600" y="800100"/>
            <a:ext cx="5410200" cy="0"/>
          </a:xfrm>
          <a:prstGeom prst="straightConnector1">
            <a:avLst/>
          </a:prstGeom>
          <a:noFill/>
          <a:ln cap="flat" cmpd="sng" w="127000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3" id="194" name="Google Shape;19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4300"/>
            <a:ext cx="571500" cy="77672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5"/>
          <p:cNvSpPr txBox="1"/>
          <p:nvPr>
            <p:ph idx="12" type="sldNum"/>
          </p:nvPr>
        </p:nvSpPr>
        <p:spPr>
          <a:xfrm>
            <a:off x="8340055" y="4806271"/>
            <a:ext cx="1752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</a:pPr>
            <a:fld id="{00000000-1234-1234-1234-123412341234}" type="slidenum">
              <a:rPr lang="en-GB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196" name="Google Shape;196;p25"/>
          <p:cNvSpPr txBox="1"/>
          <p:nvPr/>
        </p:nvSpPr>
        <p:spPr>
          <a:xfrm>
            <a:off x="829600" y="1371600"/>
            <a:ext cx="4070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customization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 of classes reduced (from 80 to 3)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Layers 1 to 137 of Yolov4 are left unchanged. Weights from layer 137 are downloaded for training.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Layer 138 to Layer 161 of Yolov4 is modified to train reduced number of classes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the weights are now concentrated on specific classes.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7" name="Google Shape;19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6600" y="1446850"/>
            <a:ext cx="3640188" cy="2685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/>
          <p:nvPr/>
        </p:nvSpPr>
        <p:spPr>
          <a:xfrm>
            <a:off x="457199" y="8277"/>
            <a:ext cx="82296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Garamond"/>
              <a:buNone/>
            </a:pPr>
            <a:r>
              <a:rPr b="1" lang="en-GB" sz="2800">
                <a:latin typeface="Garamond"/>
                <a:ea typeface="Garamond"/>
                <a:cs typeface="Garamond"/>
                <a:sym typeface="Garamond"/>
              </a:rPr>
              <a:t>Contributions</a:t>
            </a:r>
            <a:r>
              <a:rPr b="1" i="0" lang="en-GB" sz="28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 (Continued)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3" name="Google Shape;203;p26"/>
          <p:cNvCxnSpPr/>
          <p:nvPr/>
        </p:nvCxnSpPr>
        <p:spPr>
          <a:xfrm>
            <a:off x="1142999" y="772716"/>
            <a:ext cx="7620000" cy="0"/>
          </a:xfrm>
          <a:prstGeom prst="straightConnector1">
            <a:avLst/>
          </a:prstGeom>
          <a:noFill/>
          <a:ln cap="flat" cmpd="sng" w="9525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04" name="Google Shape;204;p26"/>
          <p:cNvCxnSpPr/>
          <p:nvPr/>
        </p:nvCxnSpPr>
        <p:spPr>
          <a:xfrm>
            <a:off x="990600" y="800100"/>
            <a:ext cx="5410200" cy="0"/>
          </a:xfrm>
          <a:prstGeom prst="straightConnector1">
            <a:avLst/>
          </a:prstGeom>
          <a:noFill/>
          <a:ln cap="flat" cmpd="sng" w="127000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3" id="205" name="Google Shape;20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4300"/>
            <a:ext cx="571500" cy="77672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6"/>
          <p:cNvSpPr txBox="1"/>
          <p:nvPr>
            <p:ph idx="12" type="sldNum"/>
          </p:nvPr>
        </p:nvSpPr>
        <p:spPr>
          <a:xfrm>
            <a:off x="8340048" y="4806275"/>
            <a:ext cx="2436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</a:pPr>
            <a:fld id="{00000000-1234-1234-1234-123412341234}" type="slidenum">
              <a:rPr lang="en-GB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207" name="Google Shape;207;p26"/>
          <p:cNvSpPr txBox="1"/>
          <p:nvPr/>
        </p:nvSpPr>
        <p:spPr>
          <a:xfrm>
            <a:off x="564125" y="1421050"/>
            <a:ext cx="4070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Optimization of training parameters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Several training parameters can be tweaked.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optimization, number of subdivisions, learning rate are altered &amp; cutmix method is also tested for data augmentation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resizing can also be altered and thus, experimented.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8" name="Google Shape;20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1475" y="942952"/>
            <a:ext cx="3441002" cy="3956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/>
          <p:nvPr/>
        </p:nvSpPr>
        <p:spPr>
          <a:xfrm>
            <a:off x="457199" y="8277"/>
            <a:ext cx="82296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Garamond"/>
              <a:buNone/>
            </a:pPr>
            <a:r>
              <a:rPr b="1" lang="en-GB" sz="2800">
                <a:latin typeface="Garamond"/>
                <a:ea typeface="Garamond"/>
                <a:cs typeface="Garamond"/>
                <a:sym typeface="Garamond"/>
              </a:rPr>
              <a:t>Contributions</a:t>
            </a:r>
            <a:r>
              <a:rPr b="1" i="0" lang="en-GB" sz="28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 (Continued)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4" name="Google Shape;214;p27"/>
          <p:cNvCxnSpPr/>
          <p:nvPr/>
        </p:nvCxnSpPr>
        <p:spPr>
          <a:xfrm>
            <a:off x="1142999" y="772716"/>
            <a:ext cx="7620000" cy="0"/>
          </a:xfrm>
          <a:prstGeom prst="straightConnector1">
            <a:avLst/>
          </a:prstGeom>
          <a:noFill/>
          <a:ln cap="flat" cmpd="sng" w="9525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15" name="Google Shape;215;p27"/>
          <p:cNvCxnSpPr/>
          <p:nvPr/>
        </p:nvCxnSpPr>
        <p:spPr>
          <a:xfrm>
            <a:off x="990600" y="800100"/>
            <a:ext cx="5410200" cy="0"/>
          </a:xfrm>
          <a:prstGeom prst="straightConnector1">
            <a:avLst/>
          </a:prstGeom>
          <a:noFill/>
          <a:ln cap="flat" cmpd="sng" w="127000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3" id="216" name="Google Shape;21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4300"/>
            <a:ext cx="571500" cy="77672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7"/>
          <p:cNvSpPr txBox="1"/>
          <p:nvPr>
            <p:ph idx="12" type="sldNum"/>
          </p:nvPr>
        </p:nvSpPr>
        <p:spPr>
          <a:xfrm>
            <a:off x="8340055" y="4806271"/>
            <a:ext cx="1752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</a:pPr>
            <a:fld id="{00000000-1234-1234-1234-123412341234}" type="slidenum">
              <a:rPr lang="en-GB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218" name="Google Shape;218;p27"/>
          <p:cNvSpPr txBox="1"/>
          <p:nvPr/>
        </p:nvSpPr>
        <p:spPr>
          <a:xfrm>
            <a:off x="630625" y="1238700"/>
            <a:ext cx="4444200" cy="3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Preparation &amp; adjustment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Coco dataset &amp; Google’s OpenImage dataset are used for training with train-test ratio of 90:10 &amp; 80:20 respectively.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Coco dataset does not allow separation of classes upon download and thus, is separated with extra coding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the annotation files are converted to Yolo format.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Corrupted images and annotations are inspected and labelled manually using labelImg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9" name="Google Shape;21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4825" y="1177150"/>
            <a:ext cx="2905625" cy="197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3050" y="3330399"/>
            <a:ext cx="3122551" cy="13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 txBox="1"/>
          <p:nvPr/>
        </p:nvSpPr>
        <p:spPr>
          <a:xfrm>
            <a:off x="457199" y="8277"/>
            <a:ext cx="82296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Garamond"/>
              <a:buNone/>
            </a:pPr>
            <a:r>
              <a:rPr b="1" lang="en-GB" sz="2800">
                <a:latin typeface="Garamond"/>
                <a:ea typeface="Garamond"/>
                <a:cs typeface="Garamond"/>
                <a:sym typeface="Garamond"/>
              </a:rPr>
              <a:t>Contributions</a:t>
            </a:r>
            <a:r>
              <a:rPr b="1" i="0" lang="en-GB" sz="28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 (Continued)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6" name="Google Shape;226;p28"/>
          <p:cNvCxnSpPr/>
          <p:nvPr/>
        </p:nvCxnSpPr>
        <p:spPr>
          <a:xfrm>
            <a:off x="1142999" y="772716"/>
            <a:ext cx="7620000" cy="0"/>
          </a:xfrm>
          <a:prstGeom prst="straightConnector1">
            <a:avLst/>
          </a:prstGeom>
          <a:noFill/>
          <a:ln cap="flat" cmpd="sng" w="9525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27" name="Google Shape;227;p28"/>
          <p:cNvCxnSpPr/>
          <p:nvPr/>
        </p:nvCxnSpPr>
        <p:spPr>
          <a:xfrm>
            <a:off x="990600" y="800100"/>
            <a:ext cx="5410200" cy="0"/>
          </a:xfrm>
          <a:prstGeom prst="straightConnector1">
            <a:avLst/>
          </a:prstGeom>
          <a:noFill/>
          <a:ln cap="flat" cmpd="sng" w="127000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3" id="228" name="Google Shape;22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4300"/>
            <a:ext cx="571500" cy="77672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8"/>
          <p:cNvSpPr txBox="1"/>
          <p:nvPr>
            <p:ph idx="12" type="sldNum"/>
          </p:nvPr>
        </p:nvSpPr>
        <p:spPr>
          <a:xfrm>
            <a:off x="8340055" y="4806271"/>
            <a:ext cx="1752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</a:pPr>
            <a:fld id="{00000000-1234-1234-1234-123412341234}" type="slidenum">
              <a:rPr lang="en-GB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230" name="Google Shape;230;p28"/>
          <p:cNvSpPr txBox="1"/>
          <p:nvPr/>
        </p:nvSpPr>
        <p:spPr>
          <a:xfrm>
            <a:off x="564125" y="1421050"/>
            <a:ext cx="6968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the model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model is trained in three different styles to compare &amp; analyze the results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1" marL="584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○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Version 1 (Single class separate detectors)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1" marL="584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○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Version 2 (Two class detector)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1" marL="584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○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Version 3 (Three class detector)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84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Version 1 &amp; 2 are trained with OpenImage dataset and Version 3 is trained on Coco dataset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trained models are then evaluated with both training &amp; testing datasets.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5" name="Google Shape;235;p29"/>
          <p:cNvCxnSpPr/>
          <p:nvPr/>
        </p:nvCxnSpPr>
        <p:spPr>
          <a:xfrm>
            <a:off x="1142999" y="772716"/>
            <a:ext cx="7620000" cy="0"/>
          </a:xfrm>
          <a:prstGeom prst="straightConnector1">
            <a:avLst/>
          </a:prstGeom>
          <a:noFill/>
          <a:ln cap="flat" cmpd="sng" w="9525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36" name="Google Shape;236;p29"/>
          <p:cNvCxnSpPr/>
          <p:nvPr/>
        </p:nvCxnSpPr>
        <p:spPr>
          <a:xfrm>
            <a:off x="990600" y="800100"/>
            <a:ext cx="5410200" cy="0"/>
          </a:xfrm>
          <a:prstGeom prst="straightConnector1">
            <a:avLst/>
          </a:prstGeom>
          <a:noFill/>
          <a:ln cap="flat" cmpd="sng" w="127000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3" id="237" name="Google Shape;23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4300"/>
            <a:ext cx="571500" cy="77672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9"/>
          <p:cNvSpPr txBox="1"/>
          <p:nvPr/>
        </p:nvSpPr>
        <p:spPr>
          <a:xfrm>
            <a:off x="457199" y="125017"/>
            <a:ext cx="82296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Garamond"/>
              <a:buNone/>
            </a:pPr>
            <a:r>
              <a:rPr b="1" lang="en-GB" sz="2800">
                <a:latin typeface="Garamond"/>
                <a:ea typeface="Garamond"/>
                <a:cs typeface="Garamond"/>
                <a:sym typeface="Garamond"/>
              </a:rPr>
              <a:t>Results &amp; Evaluation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9"/>
          <p:cNvSpPr txBox="1"/>
          <p:nvPr>
            <p:ph idx="12" type="sldNum"/>
          </p:nvPr>
        </p:nvSpPr>
        <p:spPr>
          <a:xfrm>
            <a:off x="8265129" y="4806271"/>
            <a:ext cx="2502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0" name="Google Shape;240;p29"/>
          <p:cNvSpPr txBox="1"/>
          <p:nvPr/>
        </p:nvSpPr>
        <p:spPr>
          <a:xfrm>
            <a:off x="152400" y="996575"/>
            <a:ext cx="4112400" cy="40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Version 1 (Single Class Detectors)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Single class detectors are first trained for “car” &amp; “person” classes respectively with 4000 images each from Google’s OpenImage dataset.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models are trained for 2000 batches and achieved final loss values of 2.6 for “car” and 2.8 for “person”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training time is approximately 9 hours for each class.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1" name="Google Shape;24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6563" y="1052825"/>
            <a:ext cx="2818786" cy="192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2853" y="3078725"/>
            <a:ext cx="2887888" cy="192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7" name="Google Shape;247;p30"/>
          <p:cNvCxnSpPr/>
          <p:nvPr/>
        </p:nvCxnSpPr>
        <p:spPr>
          <a:xfrm>
            <a:off x="1142999" y="772716"/>
            <a:ext cx="7620000" cy="0"/>
          </a:xfrm>
          <a:prstGeom prst="straightConnector1">
            <a:avLst/>
          </a:prstGeom>
          <a:noFill/>
          <a:ln cap="flat" cmpd="sng" w="9525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48" name="Google Shape;248;p30"/>
          <p:cNvCxnSpPr/>
          <p:nvPr/>
        </p:nvCxnSpPr>
        <p:spPr>
          <a:xfrm>
            <a:off x="990600" y="800100"/>
            <a:ext cx="5410200" cy="0"/>
          </a:xfrm>
          <a:prstGeom prst="straightConnector1">
            <a:avLst/>
          </a:prstGeom>
          <a:noFill/>
          <a:ln cap="flat" cmpd="sng" w="127000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3" id="249" name="Google Shape;24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4300"/>
            <a:ext cx="571500" cy="77672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0"/>
          <p:cNvSpPr txBox="1"/>
          <p:nvPr/>
        </p:nvSpPr>
        <p:spPr>
          <a:xfrm>
            <a:off x="457199" y="125017"/>
            <a:ext cx="82296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Garamond"/>
              <a:buNone/>
            </a:pPr>
            <a:r>
              <a:rPr b="1" lang="en-GB" sz="2800">
                <a:latin typeface="Garamond"/>
                <a:ea typeface="Garamond"/>
                <a:cs typeface="Garamond"/>
                <a:sym typeface="Garamond"/>
              </a:rPr>
              <a:t>Results &amp; Evaluation(Continued)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0"/>
          <p:cNvSpPr txBox="1"/>
          <p:nvPr>
            <p:ph idx="12" type="sldNum"/>
          </p:nvPr>
        </p:nvSpPr>
        <p:spPr>
          <a:xfrm>
            <a:off x="8265129" y="4806271"/>
            <a:ext cx="2502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2" name="Google Shape;252;p30"/>
          <p:cNvSpPr txBox="1"/>
          <p:nvPr/>
        </p:nvSpPr>
        <p:spPr>
          <a:xfrm>
            <a:off x="152400" y="996575"/>
            <a:ext cx="5410200" cy="24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Version 1 (Single Class Detectors)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Prediction time is ~98.5 ms for each frame with 12 FPS. FPS can be doubled to 24 by using 1000 iteration weights, thus, sacrificing accuracy.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 values are 75% for car class and 68% for person class respectively tested on a subset of OpenImage’s training dataset.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3" name="Google Shape;25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0578" y="3788287"/>
            <a:ext cx="2653625" cy="6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2600" y="1167500"/>
            <a:ext cx="3107350" cy="1655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40450" y="2823475"/>
            <a:ext cx="3000825" cy="1825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5879" y="3404375"/>
            <a:ext cx="2547775" cy="13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1" name="Google Shape;261;p31"/>
          <p:cNvCxnSpPr/>
          <p:nvPr/>
        </p:nvCxnSpPr>
        <p:spPr>
          <a:xfrm>
            <a:off x="1142999" y="772716"/>
            <a:ext cx="7620000" cy="0"/>
          </a:xfrm>
          <a:prstGeom prst="straightConnector1">
            <a:avLst/>
          </a:prstGeom>
          <a:noFill/>
          <a:ln cap="flat" cmpd="sng" w="9525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62" name="Google Shape;262;p31"/>
          <p:cNvCxnSpPr/>
          <p:nvPr/>
        </p:nvCxnSpPr>
        <p:spPr>
          <a:xfrm>
            <a:off x="990600" y="800100"/>
            <a:ext cx="5410200" cy="0"/>
          </a:xfrm>
          <a:prstGeom prst="straightConnector1">
            <a:avLst/>
          </a:prstGeom>
          <a:noFill/>
          <a:ln cap="flat" cmpd="sng" w="127000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3" id="263" name="Google Shape;26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4300"/>
            <a:ext cx="571500" cy="776721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1"/>
          <p:cNvSpPr txBox="1"/>
          <p:nvPr/>
        </p:nvSpPr>
        <p:spPr>
          <a:xfrm>
            <a:off x="457199" y="125017"/>
            <a:ext cx="82296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Garamond"/>
              <a:buNone/>
            </a:pPr>
            <a:r>
              <a:rPr b="1" lang="en-GB" sz="2800">
                <a:latin typeface="Garamond"/>
                <a:ea typeface="Garamond"/>
                <a:cs typeface="Garamond"/>
                <a:sym typeface="Garamond"/>
              </a:rPr>
              <a:t>Results &amp; Evaluation(Continued)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1"/>
          <p:cNvSpPr txBox="1"/>
          <p:nvPr>
            <p:ph idx="12" type="sldNum"/>
          </p:nvPr>
        </p:nvSpPr>
        <p:spPr>
          <a:xfrm>
            <a:off x="8265129" y="4806271"/>
            <a:ext cx="2502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6" name="Google Shape;266;p31"/>
          <p:cNvSpPr txBox="1"/>
          <p:nvPr/>
        </p:nvSpPr>
        <p:spPr>
          <a:xfrm>
            <a:off x="564125" y="1108225"/>
            <a:ext cx="37914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Version 1 (Single Class Detectors)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7" name="Google Shape;267;p31" title="results_cars_v1.avi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0550" y="1753504"/>
            <a:ext cx="2001475" cy="1372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1" title="results_cars_v2.avi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7225" y="3537950"/>
            <a:ext cx="2328125" cy="1309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1" title="results001.avi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55524" y="2085025"/>
            <a:ext cx="4331275" cy="2436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4" name="Google Shape;274;p32"/>
          <p:cNvCxnSpPr/>
          <p:nvPr/>
        </p:nvCxnSpPr>
        <p:spPr>
          <a:xfrm>
            <a:off x="1142999" y="772716"/>
            <a:ext cx="7620000" cy="0"/>
          </a:xfrm>
          <a:prstGeom prst="straightConnector1">
            <a:avLst/>
          </a:prstGeom>
          <a:noFill/>
          <a:ln cap="flat" cmpd="sng" w="9525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75" name="Google Shape;275;p32"/>
          <p:cNvCxnSpPr/>
          <p:nvPr/>
        </p:nvCxnSpPr>
        <p:spPr>
          <a:xfrm>
            <a:off x="990600" y="800100"/>
            <a:ext cx="5410200" cy="0"/>
          </a:xfrm>
          <a:prstGeom prst="straightConnector1">
            <a:avLst/>
          </a:prstGeom>
          <a:noFill/>
          <a:ln cap="flat" cmpd="sng" w="127000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3" id="276" name="Google Shape;27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4300"/>
            <a:ext cx="571500" cy="77672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2"/>
          <p:cNvSpPr txBox="1"/>
          <p:nvPr/>
        </p:nvSpPr>
        <p:spPr>
          <a:xfrm>
            <a:off x="457199" y="125017"/>
            <a:ext cx="82296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Garamond"/>
              <a:buNone/>
            </a:pPr>
            <a:r>
              <a:rPr b="1" lang="en-GB" sz="2800">
                <a:latin typeface="Garamond"/>
                <a:ea typeface="Garamond"/>
                <a:cs typeface="Garamond"/>
                <a:sym typeface="Garamond"/>
              </a:rPr>
              <a:t>Results &amp; Evaluation(Continued)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2"/>
          <p:cNvSpPr txBox="1"/>
          <p:nvPr>
            <p:ph idx="12" type="sldNum"/>
          </p:nvPr>
        </p:nvSpPr>
        <p:spPr>
          <a:xfrm>
            <a:off x="8265129" y="4806271"/>
            <a:ext cx="2502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9" name="Google Shape;279;p32"/>
          <p:cNvSpPr txBox="1"/>
          <p:nvPr/>
        </p:nvSpPr>
        <p:spPr>
          <a:xfrm>
            <a:off x="152400" y="996575"/>
            <a:ext cx="4112400" cy="40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Version 2 (Two Class Detector)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“Car” and “Person” classes are trained together as a multiclass detector, with 5000 images from Google’s OpenImage dataset, 2500 images for each class.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model is trained for 4000 batches final loss value is stuck at 3.5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model is then trained again with same settings until 5000 batches and loss </a:t>
            </a: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further</a:t>
            </a: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decreased to 3.2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total training time is approximately 16 hours.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0" name="Google Shape;28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4000" y="965550"/>
            <a:ext cx="3106132" cy="176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0363" y="2734150"/>
            <a:ext cx="3013400" cy="21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/>
        </p:nvSpPr>
        <p:spPr>
          <a:xfrm>
            <a:off x="457199" y="125016"/>
            <a:ext cx="82296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Garamond"/>
              <a:buNone/>
            </a:pPr>
            <a:r>
              <a:rPr b="1" i="0" lang="en-GB" sz="28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Outline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1142999" y="772716"/>
            <a:ext cx="7620000" cy="0"/>
          </a:xfrm>
          <a:prstGeom prst="straightConnector1">
            <a:avLst/>
          </a:prstGeom>
          <a:noFill/>
          <a:ln cap="flat" cmpd="sng" w="9525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74" name="Google Shape;74;p15"/>
          <p:cNvCxnSpPr/>
          <p:nvPr/>
        </p:nvCxnSpPr>
        <p:spPr>
          <a:xfrm>
            <a:off x="990600" y="800100"/>
            <a:ext cx="5410200" cy="0"/>
          </a:xfrm>
          <a:prstGeom prst="straightConnector1">
            <a:avLst/>
          </a:prstGeom>
          <a:noFill/>
          <a:ln cap="flat" cmpd="sng" w="127000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3" id="75" name="Google Shape;7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4300"/>
            <a:ext cx="571500" cy="77672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457242" y="1319810"/>
            <a:ext cx="8229600" cy="3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1900" lIns="41900" spcFirstLastPara="1" rIns="41900" wrap="square" tIns="41900">
            <a:noAutofit/>
          </a:bodyPr>
          <a:lstStyle/>
          <a:p>
            <a:pPr indent="-234950" lvl="0" marL="2921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-GB" sz="1500">
                <a:latin typeface="Times New Roman"/>
                <a:ea typeface="Times New Roman"/>
                <a:cs typeface="Times New Roman"/>
                <a:sym typeface="Times New Roman"/>
              </a:rPr>
              <a:t>Background &amp; Problem Statement</a:t>
            </a:r>
            <a:endParaRPr b="0" i="0" sz="1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Contributions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-GB" sz="1500">
                <a:latin typeface="Times New Roman"/>
                <a:ea typeface="Times New Roman"/>
                <a:cs typeface="Times New Roman"/>
                <a:sym typeface="Times New Roman"/>
              </a:rPr>
              <a:t>Results &amp; Evaluation</a:t>
            </a:r>
            <a:endParaRPr b="0" i="0" sz="1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-GB" sz="1500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-GB" sz="1500">
                <a:latin typeface="Times New Roman"/>
                <a:ea typeface="Times New Roman"/>
                <a:cs typeface="Times New Roman"/>
                <a:sym typeface="Times New Roman"/>
              </a:rPr>
              <a:t>Future Works</a:t>
            </a:r>
            <a:endParaRPr b="0" i="0" sz="1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marR="0" rtl="0" algn="just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44500" lvl="0" marL="0" marR="0" rtl="0" algn="just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165100" lvl="0" marL="698500" marR="0" rtl="0" algn="just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444500" lvl="0" marL="0" marR="0" rtl="0" algn="just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165100" lvl="0" marL="698500" marR="0" rtl="0" algn="just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8340055" y="4806271"/>
            <a:ext cx="1752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</a:pPr>
            <a:fld id="{00000000-1234-1234-1234-123412341234}" type="slidenum">
              <a:rPr lang="en-GB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6" name="Google Shape;286;p33"/>
          <p:cNvCxnSpPr/>
          <p:nvPr/>
        </p:nvCxnSpPr>
        <p:spPr>
          <a:xfrm>
            <a:off x="1142999" y="772716"/>
            <a:ext cx="7620000" cy="0"/>
          </a:xfrm>
          <a:prstGeom prst="straightConnector1">
            <a:avLst/>
          </a:prstGeom>
          <a:noFill/>
          <a:ln cap="flat" cmpd="sng" w="9525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87" name="Google Shape;287;p33"/>
          <p:cNvCxnSpPr/>
          <p:nvPr/>
        </p:nvCxnSpPr>
        <p:spPr>
          <a:xfrm>
            <a:off x="990600" y="800100"/>
            <a:ext cx="5410200" cy="0"/>
          </a:xfrm>
          <a:prstGeom prst="straightConnector1">
            <a:avLst/>
          </a:prstGeom>
          <a:noFill/>
          <a:ln cap="flat" cmpd="sng" w="127000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3" id="288" name="Google Shape;28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4300"/>
            <a:ext cx="571500" cy="77672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3"/>
          <p:cNvSpPr txBox="1"/>
          <p:nvPr/>
        </p:nvSpPr>
        <p:spPr>
          <a:xfrm>
            <a:off x="457199" y="125017"/>
            <a:ext cx="82296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Garamond"/>
              <a:buNone/>
            </a:pPr>
            <a:r>
              <a:rPr b="1" lang="en-GB" sz="2800">
                <a:latin typeface="Garamond"/>
                <a:ea typeface="Garamond"/>
                <a:cs typeface="Garamond"/>
                <a:sym typeface="Garamond"/>
              </a:rPr>
              <a:t>Results &amp; Evaluation(Continued)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3"/>
          <p:cNvSpPr txBox="1"/>
          <p:nvPr>
            <p:ph idx="12" type="sldNum"/>
          </p:nvPr>
        </p:nvSpPr>
        <p:spPr>
          <a:xfrm>
            <a:off x="8265129" y="4806271"/>
            <a:ext cx="2502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1" name="Google Shape;291;p33"/>
          <p:cNvSpPr txBox="1"/>
          <p:nvPr/>
        </p:nvSpPr>
        <p:spPr>
          <a:xfrm>
            <a:off x="152400" y="996575"/>
            <a:ext cx="4112400" cy="40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Version 2 (Two Class Detector)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Prediction time remains at ~98.5 but FPS drops to 11.5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 values are not impressive yet. After 5000 batches trained, Car class saw an increase with 83.28% MAP on OpenImage testing dataset but person class MAP is at a mediocre 48.3% , thus averaging the MAP of this detector to 65.8%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4000 batches version previously achieved average MAP of 64.62% and thus it is a 1.2% increase.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2" name="Google Shape;292;p33" title="Pedestrians_5000_v1.avi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8752" y="1051850"/>
            <a:ext cx="3137347" cy="17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3" title="cars_2class.avi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8775" y="2975300"/>
            <a:ext cx="3137323" cy="176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8" name="Google Shape;298;p34"/>
          <p:cNvCxnSpPr/>
          <p:nvPr/>
        </p:nvCxnSpPr>
        <p:spPr>
          <a:xfrm>
            <a:off x="1142999" y="772716"/>
            <a:ext cx="7620000" cy="0"/>
          </a:xfrm>
          <a:prstGeom prst="straightConnector1">
            <a:avLst/>
          </a:prstGeom>
          <a:noFill/>
          <a:ln cap="flat" cmpd="sng" w="9525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99" name="Google Shape;299;p34"/>
          <p:cNvCxnSpPr/>
          <p:nvPr/>
        </p:nvCxnSpPr>
        <p:spPr>
          <a:xfrm>
            <a:off x="990600" y="800100"/>
            <a:ext cx="5410200" cy="0"/>
          </a:xfrm>
          <a:prstGeom prst="straightConnector1">
            <a:avLst/>
          </a:prstGeom>
          <a:noFill/>
          <a:ln cap="flat" cmpd="sng" w="127000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3" id="300" name="Google Shape;30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4300"/>
            <a:ext cx="571500" cy="776721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4"/>
          <p:cNvSpPr txBox="1"/>
          <p:nvPr/>
        </p:nvSpPr>
        <p:spPr>
          <a:xfrm>
            <a:off x="457199" y="125017"/>
            <a:ext cx="82296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Garamond"/>
              <a:buNone/>
            </a:pPr>
            <a:r>
              <a:rPr b="1" lang="en-GB" sz="2800">
                <a:latin typeface="Garamond"/>
                <a:ea typeface="Garamond"/>
                <a:cs typeface="Garamond"/>
                <a:sym typeface="Garamond"/>
              </a:rPr>
              <a:t>Results &amp; Evaluation(Continued)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4"/>
          <p:cNvSpPr txBox="1"/>
          <p:nvPr>
            <p:ph idx="12" type="sldNum"/>
          </p:nvPr>
        </p:nvSpPr>
        <p:spPr>
          <a:xfrm>
            <a:off x="8265129" y="4806271"/>
            <a:ext cx="2502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3" name="Google Shape;303;p34"/>
          <p:cNvSpPr txBox="1"/>
          <p:nvPr/>
        </p:nvSpPr>
        <p:spPr>
          <a:xfrm>
            <a:off x="152400" y="996575"/>
            <a:ext cx="4112400" cy="40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Version 2 (Two Class Detector)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4" name="Google Shape;30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7900" y="3089897"/>
            <a:ext cx="1915250" cy="191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6250" y="3089900"/>
            <a:ext cx="1849237" cy="1849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7900" y="1083699"/>
            <a:ext cx="3847575" cy="1610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6750" y="1619523"/>
            <a:ext cx="3383951" cy="250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2" name="Google Shape;312;p35"/>
          <p:cNvCxnSpPr/>
          <p:nvPr/>
        </p:nvCxnSpPr>
        <p:spPr>
          <a:xfrm>
            <a:off x="1142999" y="772716"/>
            <a:ext cx="7620000" cy="0"/>
          </a:xfrm>
          <a:prstGeom prst="straightConnector1">
            <a:avLst/>
          </a:prstGeom>
          <a:noFill/>
          <a:ln cap="flat" cmpd="sng" w="9525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313" name="Google Shape;313;p35"/>
          <p:cNvCxnSpPr/>
          <p:nvPr/>
        </p:nvCxnSpPr>
        <p:spPr>
          <a:xfrm>
            <a:off x="990600" y="800100"/>
            <a:ext cx="5410200" cy="0"/>
          </a:xfrm>
          <a:prstGeom prst="straightConnector1">
            <a:avLst/>
          </a:prstGeom>
          <a:noFill/>
          <a:ln cap="flat" cmpd="sng" w="127000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3" id="314" name="Google Shape;31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4300"/>
            <a:ext cx="571500" cy="776721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5"/>
          <p:cNvSpPr txBox="1"/>
          <p:nvPr/>
        </p:nvSpPr>
        <p:spPr>
          <a:xfrm>
            <a:off x="457199" y="125017"/>
            <a:ext cx="82296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Garamond"/>
              <a:buNone/>
            </a:pPr>
            <a:r>
              <a:rPr b="1" lang="en-GB" sz="2800">
                <a:latin typeface="Garamond"/>
                <a:ea typeface="Garamond"/>
                <a:cs typeface="Garamond"/>
                <a:sym typeface="Garamond"/>
              </a:rPr>
              <a:t>Results &amp; Evaluation(Continued)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5"/>
          <p:cNvSpPr txBox="1"/>
          <p:nvPr>
            <p:ph idx="12" type="sldNum"/>
          </p:nvPr>
        </p:nvSpPr>
        <p:spPr>
          <a:xfrm>
            <a:off x="8265129" y="4806271"/>
            <a:ext cx="2502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7" name="Google Shape;317;p35"/>
          <p:cNvSpPr txBox="1"/>
          <p:nvPr/>
        </p:nvSpPr>
        <p:spPr>
          <a:xfrm>
            <a:off x="152400" y="917313"/>
            <a:ext cx="3514500" cy="22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Version 2 (Two Class Detector)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we can see here, this version can detect cars very well but still struggles in detecting pedestrians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is concluded to be the cause of small size of the data used and the problem is tackled in the next version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8" name="Google Shape;318;p35" title="result_YGNdowntown_night_v2.avi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6900" y="1505325"/>
            <a:ext cx="5128374" cy="28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662" y="3153700"/>
            <a:ext cx="2589238" cy="18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4" name="Google Shape;324;p36"/>
          <p:cNvCxnSpPr/>
          <p:nvPr/>
        </p:nvCxnSpPr>
        <p:spPr>
          <a:xfrm>
            <a:off x="1142999" y="772716"/>
            <a:ext cx="7620000" cy="0"/>
          </a:xfrm>
          <a:prstGeom prst="straightConnector1">
            <a:avLst/>
          </a:prstGeom>
          <a:noFill/>
          <a:ln cap="flat" cmpd="sng" w="9525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325" name="Google Shape;325;p36"/>
          <p:cNvCxnSpPr/>
          <p:nvPr/>
        </p:nvCxnSpPr>
        <p:spPr>
          <a:xfrm>
            <a:off x="990600" y="800100"/>
            <a:ext cx="5410200" cy="0"/>
          </a:xfrm>
          <a:prstGeom prst="straightConnector1">
            <a:avLst/>
          </a:prstGeom>
          <a:noFill/>
          <a:ln cap="flat" cmpd="sng" w="127000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3" id="326" name="Google Shape;32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4300"/>
            <a:ext cx="571500" cy="776721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6"/>
          <p:cNvSpPr txBox="1"/>
          <p:nvPr/>
        </p:nvSpPr>
        <p:spPr>
          <a:xfrm>
            <a:off x="457199" y="125017"/>
            <a:ext cx="82296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Garamond"/>
              <a:buNone/>
            </a:pPr>
            <a:r>
              <a:rPr b="1" lang="en-GB" sz="2800">
                <a:latin typeface="Garamond"/>
                <a:ea typeface="Garamond"/>
                <a:cs typeface="Garamond"/>
                <a:sym typeface="Garamond"/>
              </a:rPr>
              <a:t>Results &amp; Evaluation(Continued)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6"/>
          <p:cNvSpPr txBox="1"/>
          <p:nvPr>
            <p:ph idx="12" type="sldNum"/>
          </p:nvPr>
        </p:nvSpPr>
        <p:spPr>
          <a:xfrm>
            <a:off x="8265129" y="4806271"/>
            <a:ext cx="2502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9" name="Google Shape;329;p36"/>
          <p:cNvSpPr txBox="1"/>
          <p:nvPr/>
        </p:nvSpPr>
        <p:spPr>
          <a:xfrm>
            <a:off x="152400" y="883425"/>
            <a:ext cx="3554400" cy="40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Version 3 (Three Class Detector)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“Bus” class is added and the three classes are trained with 65,000 images from COCO dataset, 13 times more images than the previous version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COCO dataset distribution means unbalanced data, but the person class seem to require more data due to previous findings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training for target 6000 batches loss values remained at 3.46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training time is ~15 hours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0" name="Google Shape;33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6800" y="1320401"/>
            <a:ext cx="5081199" cy="3228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5" name="Google Shape;335;p37"/>
          <p:cNvCxnSpPr/>
          <p:nvPr/>
        </p:nvCxnSpPr>
        <p:spPr>
          <a:xfrm>
            <a:off x="1142999" y="772716"/>
            <a:ext cx="7620000" cy="0"/>
          </a:xfrm>
          <a:prstGeom prst="straightConnector1">
            <a:avLst/>
          </a:prstGeom>
          <a:noFill/>
          <a:ln cap="flat" cmpd="sng" w="9525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336" name="Google Shape;336;p37"/>
          <p:cNvCxnSpPr/>
          <p:nvPr/>
        </p:nvCxnSpPr>
        <p:spPr>
          <a:xfrm>
            <a:off x="990600" y="800100"/>
            <a:ext cx="5410200" cy="0"/>
          </a:xfrm>
          <a:prstGeom prst="straightConnector1">
            <a:avLst/>
          </a:prstGeom>
          <a:noFill/>
          <a:ln cap="flat" cmpd="sng" w="127000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3" id="337" name="Google Shape;33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4300"/>
            <a:ext cx="571500" cy="776721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7"/>
          <p:cNvSpPr txBox="1"/>
          <p:nvPr/>
        </p:nvSpPr>
        <p:spPr>
          <a:xfrm>
            <a:off x="457199" y="125017"/>
            <a:ext cx="82296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Garamond"/>
              <a:buNone/>
            </a:pPr>
            <a:r>
              <a:rPr b="1" lang="en-GB" sz="2800">
                <a:latin typeface="Garamond"/>
                <a:ea typeface="Garamond"/>
                <a:cs typeface="Garamond"/>
                <a:sym typeface="Garamond"/>
              </a:rPr>
              <a:t>Results &amp; Evaluation(Continued)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7"/>
          <p:cNvSpPr txBox="1"/>
          <p:nvPr>
            <p:ph idx="12" type="sldNum"/>
          </p:nvPr>
        </p:nvSpPr>
        <p:spPr>
          <a:xfrm>
            <a:off x="8265129" y="4806271"/>
            <a:ext cx="2502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0" name="Google Shape;340;p37"/>
          <p:cNvSpPr txBox="1"/>
          <p:nvPr/>
        </p:nvSpPr>
        <p:spPr>
          <a:xfrm>
            <a:off x="152400" y="996575"/>
            <a:ext cx="4112400" cy="30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Version 3 (Three Class Detector)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Prediction time is at ~98.7ms at 12.5 FPS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Average MAP values on coco dataset is 79.3% on training set and 78.4% on validation set.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 for person class is significantly increased but MAP for car class slightly decreased.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1" name="Google Shape;34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6013" y="1114875"/>
            <a:ext cx="1977899" cy="197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600" y="4362937"/>
            <a:ext cx="2837850" cy="356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6038" y="3407550"/>
            <a:ext cx="2837847" cy="144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8" name="Google Shape;348;p38"/>
          <p:cNvCxnSpPr/>
          <p:nvPr/>
        </p:nvCxnSpPr>
        <p:spPr>
          <a:xfrm>
            <a:off x="1142999" y="772716"/>
            <a:ext cx="7620000" cy="0"/>
          </a:xfrm>
          <a:prstGeom prst="straightConnector1">
            <a:avLst/>
          </a:prstGeom>
          <a:noFill/>
          <a:ln cap="flat" cmpd="sng" w="9525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349" name="Google Shape;349;p38"/>
          <p:cNvCxnSpPr/>
          <p:nvPr/>
        </p:nvCxnSpPr>
        <p:spPr>
          <a:xfrm>
            <a:off x="990600" y="800100"/>
            <a:ext cx="5410200" cy="0"/>
          </a:xfrm>
          <a:prstGeom prst="straightConnector1">
            <a:avLst/>
          </a:prstGeom>
          <a:noFill/>
          <a:ln cap="flat" cmpd="sng" w="127000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3" id="350" name="Google Shape;35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4300"/>
            <a:ext cx="571500" cy="776721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8"/>
          <p:cNvSpPr txBox="1"/>
          <p:nvPr/>
        </p:nvSpPr>
        <p:spPr>
          <a:xfrm>
            <a:off x="457199" y="125017"/>
            <a:ext cx="82296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Garamond"/>
              <a:buNone/>
            </a:pPr>
            <a:r>
              <a:rPr b="1" lang="en-GB" sz="2800">
                <a:latin typeface="Garamond"/>
                <a:ea typeface="Garamond"/>
                <a:cs typeface="Garamond"/>
                <a:sym typeface="Garamond"/>
              </a:rPr>
              <a:t>Results &amp; Evaluation(Continued)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8"/>
          <p:cNvSpPr txBox="1"/>
          <p:nvPr>
            <p:ph idx="12" type="sldNum"/>
          </p:nvPr>
        </p:nvSpPr>
        <p:spPr>
          <a:xfrm>
            <a:off x="8265129" y="4806271"/>
            <a:ext cx="2502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53" name="Google Shape;35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08975"/>
            <a:ext cx="4100708" cy="270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4550" y="1508975"/>
            <a:ext cx="4682500" cy="2703476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8"/>
          <p:cNvSpPr txBox="1"/>
          <p:nvPr/>
        </p:nvSpPr>
        <p:spPr>
          <a:xfrm>
            <a:off x="152400" y="1004575"/>
            <a:ext cx="30000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Version 3 (Three Class Detector)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0" name="Google Shape;360;p39"/>
          <p:cNvCxnSpPr/>
          <p:nvPr/>
        </p:nvCxnSpPr>
        <p:spPr>
          <a:xfrm>
            <a:off x="1142999" y="772716"/>
            <a:ext cx="7620000" cy="0"/>
          </a:xfrm>
          <a:prstGeom prst="straightConnector1">
            <a:avLst/>
          </a:prstGeom>
          <a:noFill/>
          <a:ln cap="flat" cmpd="sng" w="9525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361" name="Google Shape;361;p39"/>
          <p:cNvCxnSpPr/>
          <p:nvPr/>
        </p:nvCxnSpPr>
        <p:spPr>
          <a:xfrm>
            <a:off x="990600" y="800100"/>
            <a:ext cx="5410200" cy="0"/>
          </a:xfrm>
          <a:prstGeom prst="straightConnector1">
            <a:avLst/>
          </a:prstGeom>
          <a:noFill/>
          <a:ln cap="flat" cmpd="sng" w="127000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3" id="362" name="Google Shape;36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4300"/>
            <a:ext cx="571500" cy="776721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9"/>
          <p:cNvSpPr txBox="1"/>
          <p:nvPr/>
        </p:nvSpPr>
        <p:spPr>
          <a:xfrm>
            <a:off x="457199" y="125017"/>
            <a:ext cx="82296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Garamond"/>
              <a:buNone/>
            </a:pPr>
            <a:r>
              <a:rPr b="1" lang="en-GB" sz="2800">
                <a:latin typeface="Garamond"/>
                <a:ea typeface="Garamond"/>
                <a:cs typeface="Garamond"/>
                <a:sym typeface="Garamond"/>
              </a:rPr>
              <a:t>Results &amp; Evaluation(Continued)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9"/>
          <p:cNvSpPr txBox="1"/>
          <p:nvPr>
            <p:ph idx="12" type="sldNum"/>
          </p:nvPr>
        </p:nvSpPr>
        <p:spPr>
          <a:xfrm>
            <a:off x="8265129" y="4806271"/>
            <a:ext cx="2502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5" name="Google Shape;365;p39"/>
          <p:cNvSpPr txBox="1"/>
          <p:nvPr/>
        </p:nvSpPr>
        <p:spPr>
          <a:xfrm>
            <a:off x="152400" y="1004575"/>
            <a:ext cx="30000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Version 3 (Three Class Detector)</a:t>
            </a:r>
            <a:endParaRPr/>
          </a:p>
        </p:txBody>
      </p:sp>
      <p:pic>
        <p:nvPicPr>
          <p:cNvPr id="366" name="Google Shape;366;p39"/>
          <p:cNvPicPr preferRelativeResize="0"/>
          <p:nvPr/>
        </p:nvPicPr>
        <p:blipFill rotWithShape="1">
          <a:blip r:embed="rId4">
            <a:alphaModFix/>
          </a:blip>
          <a:srcRect b="0" l="-1967" r="0" t="-1967"/>
          <a:stretch/>
        </p:blipFill>
        <p:spPr>
          <a:xfrm>
            <a:off x="4612724" y="1738325"/>
            <a:ext cx="3963576" cy="267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325" y="1738325"/>
            <a:ext cx="3968350" cy="267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2" name="Google Shape;372;p40"/>
          <p:cNvCxnSpPr/>
          <p:nvPr/>
        </p:nvCxnSpPr>
        <p:spPr>
          <a:xfrm>
            <a:off x="1142999" y="772716"/>
            <a:ext cx="7620000" cy="0"/>
          </a:xfrm>
          <a:prstGeom prst="straightConnector1">
            <a:avLst/>
          </a:prstGeom>
          <a:noFill/>
          <a:ln cap="flat" cmpd="sng" w="9525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373" name="Google Shape;373;p40"/>
          <p:cNvCxnSpPr/>
          <p:nvPr/>
        </p:nvCxnSpPr>
        <p:spPr>
          <a:xfrm>
            <a:off x="990600" y="800100"/>
            <a:ext cx="5410200" cy="0"/>
          </a:xfrm>
          <a:prstGeom prst="straightConnector1">
            <a:avLst/>
          </a:prstGeom>
          <a:noFill/>
          <a:ln cap="flat" cmpd="sng" w="127000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3" id="374" name="Google Shape;37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4300"/>
            <a:ext cx="571500" cy="776721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0"/>
          <p:cNvSpPr txBox="1"/>
          <p:nvPr/>
        </p:nvSpPr>
        <p:spPr>
          <a:xfrm>
            <a:off x="457199" y="125017"/>
            <a:ext cx="82296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Garamond"/>
              <a:buNone/>
            </a:pPr>
            <a:r>
              <a:rPr b="1" lang="en-GB" sz="2800">
                <a:latin typeface="Garamond"/>
                <a:ea typeface="Garamond"/>
                <a:cs typeface="Garamond"/>
                <a:sym typeface="Garamond"/>
              </a:rPr>
              <a:t>Results &amp; Evaluation(Continued)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40"/>
          <p:cNvSpPr txBox="1"/>
          <p:nvPr>
            <p:ph idx="12" type="sldNum"/>
          </p:nvPr>
        </p:nvSpPr>
        <p:spPr>
          <a:xfrm>
            <a:off x="8265129" y="4806271"/>
            <a:ext cx="2502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77" name="Google Shape;377;p40" title="v4_3_3class.avi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2397" y="1567050"/>
            <a:ext cx="5454128" cy="3067951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0"/>
          <p:cNvSpPr txBox="1"/>
          <p:nvPr/>
        </p:nvSpPr>
        <p:spPr>
          <a:xfrm>
            <a:off x="72025" y="1379450"/>
            <a:ext cx="2941800" cy="16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Version 3 (Three Class Detector)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we can see in the video, this version runs very well and is efficient for detecting all three classes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3" name="Google Shape;383;p41"/>
          <p:cNvCxnSpPr/>
          <p:nvPr/>
        </p:nvCxnSpPr>
        <p:spPr>
          <a:xfrm>
            <a:off x="1142999" y="772716"/>
            <a:ext cx="7620000" cy="0"/>
          </a:xfrm>
          <a:prstGeom prst="straightConnector1">
            <a:avLst/>
          </a:prstGeom>
          <a:noFill/>
          <a:ln cap="flat" cmpd="sng" w="9525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384" name="Google Shape;384;p41"/>
          <p:cNvCxnSpPr/>
          <p:nvPr/>
        </p:nvCxnSpPr>
        <p:spPr>
          <a:xfrm>
            <a:off x="990600" y="800100"/>
            <a:ext cx="5410200" cy="0"/>
          </a:xfrm>
          <a:prstGeom prst="straightConnector1">
            <a:avLst/>
          </a:prstGeom>
          <a:noFill/>
          <a:ln cap="flat" cmpd="sng" w="127000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3" id="385" name="Google Shape;38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4300"/>
            <a:ext cx="571500" cy="776721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1"/>
          <p:cNvSpPr txBox="1"/>
          <p:nvPr/>
        </p:nvSpPr>
        <p:spPr>
          <a:xfrm>
            <a:off x="457199" y="125017"/>
            <a:ext cx="82296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Garamond"/>
              <a:buNone/>
            </a:pPr>
            <a:r>
              <a:rPr b="1" lang="en-GB" sz="2800">
                <a:latin typeface="Garamond"/>
                <a:ea typeface="Garamond"/>
                <a:cs typeface="Garamond"/>
                <a:sym typeface="Garamond"/>
              </a:rPr>
              <a:t>Results &amp; Evaluation(Continued)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1"/>
          <p:cNvSpPr txBox="1"/>
          <p:nvPr>
            <p:ph idx="12" type="sldNum"/>
          </p:nvPr>
        </p:nvSpPr>
        <p:spPr>
          <a:xfrm>
            <a:off x="8265129" y="4806271"/>
            <a:ext cx="2502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8" name="Google Shape;388;p41"/>
          <p:cNvSpPr txBox="1"/>
          <p:nvPr/>
        </p:nvSpPr>
        <p:spPr>
          <a:xfrm>
            <a:off x="152400" y="1064850"/>
            <a:ext cx="69099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Version 3 (Three Class Detector) Vs Version 2 (Previous two class detector)</a:t>
            </a:r>
            <a:endParaRPr/>
          </a:p>
        </p:txBody>
      </p:sp>
      <p:pic>
        <p:nvPicPr>
          <p:cNvPr id="389" name="Google Shape;38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956762"/>
            <a:ext cx="3734425" cy="251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625" y="1907500"/>
            <a:ext cx="3807651" cy="256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5" name="Google Shape;395;p42"/>
          <p:cNvCxnSpPr/>
          <p:nvPr/>
        </p:nvCxnSpPr>
        <p:spPr>
          <a:xfrm>
            <a:off x="1142999" y="772716"/>
            <a:ext cx="7620000" cy="0"/>
          </a:xfrm>
          <a:prstGeom prst="straightConnector1">
            <a:avLst/>
          </a:prstGeom>
          <a:noFill/>
          <a:ln cap="flat" cmpd="sng" w="9525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396" name="Google Shape;396;p42"/>
          <p:cNvCxnSpPr/>
          <p:nvPr/>
        </p:nvCxnSpPr>
        <p:spPr>
          <a:xfrm>
            <a:off x="990600" y="800100"/>
            <a:ext cx="5410200" cy="0"/>
          </a:xfrm>
          <a:prstGeom prst="straightConnector1">
            <a:avLst/>
          </a:prstGeom>
          <a:noFill/>
          <a:ln cap="flat" cmpd="sng" w="127000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3" id="397" name="Google Shape;39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4300"/>
            <a:ext cx="571500" cy="776721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2"/>
          <p:cNvSpPr txBox="1"/>
          <p:nvPr/>
        </p:nvSpPr>
        <p:spPr>
          <a:xfrm>
            <a:off x="457199" y="125017"/>
            <a:ext cx="82296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Garamond"/>
              <a:buNone/>
            </a:pPr>
            <a:r>
              <a:rPr b="1" lang="en-GB" sz="2800">
                <a:latin typeface="Garamond"/>
                <a:ea typeface="Garamond"/>
                <a:cs typeface="Garamond"/>
                <a:sym typeface="Garamond"/>
              </a:rPr>
              <a:t>Results &amp; Evaluation(Continued)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42"/>
          <p:cNvSpPr txBox="1"/>
          <p:nvPr>
            <p:ph idx="12" type="sldNum"/>
          </p:nvPr>
        </p:nvSpPr>
        <p:spPr>
          <a:xfrm>
            <a:off x="8265129" y="4806271"/>
            <a:ext cx="2502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0" name="Google Shape;400;p42"/>
          <p:cNvSpPr txBox="1"/>
          <p:nvPr/>
        </p:nvSpPr>
        <p:spPr>
          <a:xfrm>
            <a:off x="152400" y="1064850"/>
            <a:ext cx="69099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Version 3 (Three Class Detector) Vs Version 2 (Previous two class detector)</a:t>
            </a:r>
            <a:endParaRPr/>
          </a:p>
        </p:txBody>
      </p:sp>
      <p:pic>
        <p:nvPicPr>
          <p:cNvPr id="401" name="Google Shape;401;p42" title="v4_3_3class.avi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175" y="2039525"/>
            <a:ext cx="4178701" cy="2350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2" title="result_YGNdowntown_night_v2.avi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16587" y="2039525"/>
            <a:ext cx="4178688" cy="235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/>
        </p:nvSpPr>
        <p:spPr>
          <a:xfrm>
            <a:off x="457199" y="125016"/>
            <a:ext cx="82296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Garamond"/>
              <a:buNone/>
            </a:pPr>
            <a:r>
              <a:rPr b="1" lang="en-GB" sz="2800">
                <a:latin typeface="Garamond"/>
                <a:ea typeface="Garamond"/>
                <a:cs typeface="Garamond"/>
                <a:sym typeface="Garamond"/>
              </a:rPr>
              <a:t>Background &amp; Problem Statement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" name="Google Shape;83;p16"/>
          <p:cNvCxnSpPr/>
          <p:nvPr/>
        </p:nvCxnSpPr>
        <p:spPr>
          <a:xfrm>
            <a:off x="1142999" y="772716"/>
            <a:ext cx="7620000" cy="0"/>
          </a:xfrm>
          <a:prstGeom prst="straightConnector1">
            <a:avLst/>
          </a:prstGeom>
          <a:noFill/>
          <a:ln cap="flat" cmpd="sng" w="9525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84" name="Google Shape;84;p16"/>
          <p:cNvCxnSpPr/>
          <p:nvPr/>
        </p:nvCxnSpPr>
        <p:spPr>
          <a:xfrm>
            <a:off x="990600" y="800100"/>
            <a:ext cx="5410200" cy="0"/>
          </a:xfrm>
          <a:prstGeom prst="straightConnector1">
            <a:avLst/>
          </a:prstGeom>
          <a:noFill/>
          <a:ln cap="flat" cmpd="sng" w="127000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3" id="85" name="Google Shape;8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4300"/>
            <a:ext cx="571500" cy="77672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>
            <p:ph idx="12" type="sldNum"/>
          </p:nvPr>
        </p:nvSpPr>
        <p:spPr>
          <a:xfrm>
            <a:off x="8340055" y="4806271"/>
            <a:ext cx="1752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</a:pPr>
            <a:fld id="{00000000-1234-1234-1234-123412341234}" type="slidenum">
              <a:rPr lang="en-GB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515850" y="1101700"/>
            <a:ext cx="4866000" cy="22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-GB" sz="1500">
                <a:latin typeface="Times New Roman"/>
                <a:ea typeface="Times New Roman"/>
                <a:cs typeface="Times New Roman"/>
                <a:sym typeface="Times New Roman"/>
              </a:rPr>
              <a:t>The need of a </a:t>
            </a:r>
            <a:r>
              <a:rPr b="1" lang="en-GB" sz="1500">
                <a:latin typeface="Times New Roman"/>
                <a:ea typeface="Times New Roman"/>
                <a:cs typeface="Times New Roman"/>
                <a:sym typeface="Times New Roman"/>
              </a:rPr>
              <a:t>customized object detection model </a:t>
            </a:r>
            <a:r>
              <a:rPr lang="en-GB" sz="1500">
                <a:latin typeface="Times New Roman"/>
                <a:ea typeface="Times New Roman"/>
                <a:cs typeface="Times New Roman"/>
                <a:sym typeface="Times New Roman"/>
              </a:rPr>
              <a:t>dedicated </a:t>
            </a:r>
            <a:r>
              <a:rPr b="1" lang="en-GB" sz="1500">
                <a:latin typeface="Times New Roman"/>
                <a:ea typeface="Times New Roman"/>
                <a:cs typeface="Times New Roman"/>
                <a:sym typeface="Times New Roman"/>
              </a:rPr>
              <a:t>for surveillance &amp; self driving cars 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b="1" lang="en-GB" sz="1500">
                <a:latin typeface="Times New Roman"/>
                <a:ea typeface="Times New Roman"/>
                <a:cs typeface="Times New Roman"/>
                <a:sym typeface="Times New Roman"/>
              </a:rPr>
              <a:t>Possibility of modification</a:t>
            </a:r>
            <a:r>
              <a:rPr lang="en-GB" sz="1500">
                <a:latin typeface="Times New Roman"/>
                <a:ea typeface="Times New Roman"/>
                <a:cs typeface="Times New Roman"/>
                <a:sym typeface="Times New Roman"/>
              </a:rPr>
              <a:t> in state of the art </a:t>
            </a:r>
            <a:r>
              <a:rPr b="1" lang="en-GB" sz="1500">
                <a:latin typeface="Times New Roman"/>
                <a:ea typeface="Times New Roman"/>
                <a:cs typeface="Times New Roman"/>
                <a:sym typeface="Times New Roman"/>
              </a:rPr>
              <a:t>YOLOv4 model</a:t>
            </a:r>
            <a:r>
              <a:rPr lang="en-GB" sz="1500">
                <a:latin typeface="Times New Roman"/>
                <a:ea typeface="Times New Roman"/>
                <a:cs typeface="Times New Roman"/>
                <a:sym typeface="Times New Roman"/>
              </a:rPr>
              <a:t> in such a way that weights can be concentrated </a:t>
            </a:r>
            <a:r>
              <a:rPr b="1" lang="en-GB" sz="1500">
                <a:latin typeface="Times New Roman"/>
                <a:ea typeface="Times New Roman"/>
                <a:cs typeface="Times New Roman"/>
                <a:sym typeface="Times New Roman"/>
              </a:rPr>
              <a:t>to detect specific classes</a:t>
            </a:r>
            <a:r>
              <a:rPr lang="en-GB" sz="15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-139700" lvl="0" marL="292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679" y="3170625"/>
            <a:ext cx="4588334" cy="18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6375" y="1252962"/>
            <a:ext cx="3112426" cy="1556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76375" y="3034075"/>
            <a:ext cx="3112425" cy="1772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7" name="Google Shape;407;p43"/>
          <p:cNvCxnSpPr/>
          <p:nvPr/>
        </p:nvCxnSpPr>
        <p:spPr>
          <a:xfrm>
            <a:off x="1142999" y="772716"/>
            <a:ext cx="7620000" cy="0"/>
          </a:xfrm>
          <a:prstGeom prst="straightConnector1">
            <a:avLst/>
          </a:prstGeom>
          <a:noFill/>
          <a:ln cap="flat" cmpd="sng" w="9525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408" name="Google Shape;408;p43"/>
          <p:cNvCxnSpPr/>
          <p:nvPr/>
        </p:nvCxnSpPr>
        <p:spPr>
          <a:xfrm>
            <a:off x="990600" y="800100"/>
            <a:ext cx="5410200" cy="0"/>
          </a:xfrm>
          <a:prstGeom prst="straightConnector1">
            <a:avLst/>
          </a:prstGeom>
          <a:noFill/>
          <a:ln cap="flat" cmpd="sng" w="127000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3" id="409" name="Google Shape;40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4300"/>
            <a:ext cx="571500" cy="776721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3"/>
          <p:cNvSpPr txBox="1"/>
          <p:nvPr/>
        </p:nvSpPr>
        <p:spPr>
          <a:xfrm>
            <a:off x="457199" y="125017"/>
            <a:ext cx="82296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Garamond"/>
              <a:buNone/>
            </a:pPr>
            <a:r>
              <a:rPr b="1" lang="en-GB" sz="2800">
                <a:latin typeface="Garamond"/>
                <a:ea typeface="Garamond"/>
                <a:cs typeface="Garamond"/>
                <a:sym typeface="Garamond"/>
              </a:rPr>
              <a:t>Results &amp; Evaluation(Continued)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43"/>
          <p:cNvSpPr txBox="1"/>
          <p:nvPr>
            <p:ph idx="12" type="sldNum"/>
          </p:nvPr>
        </p:nvSpPr>
        <p:spPr>
          <a:xfrm>
            <a:off x="8265129" y="4806271"/>
            <a:ext cx="2502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2" name="Google Shape;412;p43"/>
          <p:cNvSpPr txBox="1"/>
          <p:nvPr/>
        </p:nvSpPr>
        <p:spPr>
          <a:xfrm>
            <a:off x="152400" y="977938"/>
            <a:ext cx="69099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Comparison of three versions Vs YOLO v4 Original</a:t>
            </a:r>
            <a:endParaRPr/>
          </a:p>
        </p:txBody>
      </p:sp>
      <p:pic>
        <p:nvPicPr>
          <p:cNvPr id="413" name="Google Shape;41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6850" y="3218175"/>
            <a:ext cx="2579524" cy="1738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2875" y="3218175"/>
            <a:ext cx="2579524" cy="17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0563" y="1400713"/>
            <a:ext cx="2485807" cy="167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82874" y="1369163"/>
            <a:ext cx="2579524" cy="17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1" name="Google Shape;421;p44"/>
          <p:cNvCxnSpPr/>
          <p:nvPr/>
        </p:nvCxnSpPr>
        <p:spPr>
          <a:xfrm>
            <a:off x="1142999" y="772716"/>
            <a:ext cx="7620000" cy="0"/>
          </a:xfrm>
          <a:prstGeom prst="straightConnector1">
            <a:avLst/>
          </a:prstGeom>
          <a:noFill/>
          <a:ln cap="flat" cmpd="sng" w="9525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422" name="Google Shape;422;p44"/>
          <p:cNvCxnSpPr/>
          <p:nvPr/>
        </p:nvCxnSpPr>
        <p:spPr>
          <a:xfrm>
            <a:off x="990600" y="800100"/>
            <a:ext cx="5410200" cy="0"/>
          </a:xfrm>
          <a:prstGeom prst="straightConnector1">
            <a:avLst/>
          </a:prstGeom>
          <a:noFill/>
          <a:ln cap="flat" cmpd="sng" w="127000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3" id="423" name="Google Shape;42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4300"/>
            <a:ext cx="571500" cy="776721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4"/>
          <p:cNvSpPr txBox="1"/>
          <p:nvPr/>
        </p:nvSpPr>
        <p:spPr>
          <a:xfrm>
            <a:off x="457199" y="125017"/>
            <a:ext cx="82296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Garamond"/>
              <a:buNone/>
            </a:pPr>
            <a:r>
              <a:rPr b="1" lang="en-GB" sz="2800">
                <a:latin typeface="Garamond"/>
                <a:ea typeface="Garamond"/>
                <a:cs typeface="Garamond"/>
                <a:sym typeface="Garamond"/>
              </a:rPr>
              <a:t>Results &amp; Evaluation(Continued)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44"/>
          <p:cNvSpPr txBox="1"/>
          <p:nvPr>
            <p:ph idx="12" type="sldNum"/>
          </p:nvPr>
        </p:nvSpPr>
        <p:spPr>
          <a:xfrm>
            <a:off x="8265129" y="4806271"/>
            <a:ext cx="2502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6" name="Google Shape;426;p44"/>
          <p:cNvSpPr txBox="1"/>
          <p:nvPr/>
        </p:nvSpPr>
        <p:spPr>
          <a:xfrm>
            <a:off x="152400" y="1064850"/>
            <a:ext cx="69099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Version 3 (Three Class Detector) Vs YOLO v4 Original</a:t>
            </a:r>
            <a:endParaRPr/>
          </a:p>
        </p:txBody>
      </p:sp>
      <p:pic>
        <p:nvPicPr>
          <p:cNvPr id="427" name="Google Shape;427;p44" title="v4_3_3class.avi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025" y="1748175"/>
            <a:ext cx="3998275" cy="224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4" title="v4original.avi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08100" y="1720800"/>
            <a:ext cx="3998256" cy="224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5140" y="4229051"/>
            <a:ext cx="3110037" cy="3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30840" y="4138899"/>
            <a:ext cx="3152775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5" name="Google Shape;435;p45"/>
          <p:cNvCxnSpPr/>
          <p:nvPr/>
        </p:nvCxnSpPr>
        <p:spPr>
          <a:xfrm>
            <a:off x="1142999" y="772716"/>
            <a:ext cx="7620000" cy="0"/>
          </a:xfrm>
          <a:prstGeom prst="straightConnector1">
            <a:avLst/>
          </a:prstGeom>
          <a:noFill/>
          <a:ln cap="flat" cmpd="sng" w="9525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436" name="Google Shape;436;p45"/>
          <p:cNvCxnSpPr/>
          <p:nvPr/>
        </p:nvCxnSpPr>
        <p:spPr>
          <a:xfrm>
            <a:off x="990600" y="800100"/>
            <a:ext cx="5410200" cy="0"/>
          </a:xfrm>
          <a:prstGeom prst="straightConnector1">
            <a:avLst/>
          </a:prstGeom>
          <a:noFill/>
          <a:ln cap="flat" cmpd="sng" w="127000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3" id="437" name="Google Shape;43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4300"/>
            <a:ext cx="571500" cy="776721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5"/>
          <p:cNvSpPr txBox="1"/>
          <p:nvPr/>
        </p:nvSpPr>
        <p:spPr>
          <a:xfrm>
            <a:off x="457199" y="125017"/>
            <a:ext cx="82296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Garamond"/>
              <a:buNone/>
            </a:pPr>
            <a:r>
              <a:rPr b="1" lang="en-GB" sz="2800">
                <a:latin typeface="Garamond"/>
                <a:ea typeface="Garamond"/>
                <a:cs typeface="Garamond"/>
                <a:sym typeface="Garamond"/>
              </a:rPr>
              <a:t>Conclusion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45"/>
          <p:cNvSpPr txBox="1"/>
          <p:nvPr>
            <p:ph idx="12" type="sldNum"/>
          </p:nvPr>
        </p:nvSpPr>
        <p:spPr>
          <a:xfrm>
            <a:off x="8265129" y="4806271"/>
            <a:ext cx="2502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0" name="Google Shape;440;p45"/>
          <p:cNvSpPr txBox="1"/>
          <p:nvPr/>
        </p:nvSpPr>
        <p:spPr>
          <a:xfrm>
            <a:off x="815425" y="1235075"/>
            <a:ext cx="7382100" cy="3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Yolov4 is  customized and trained in three different versions with different settings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is discovered that person class requires more data to perform well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imbalance in version 3 causes decrease in MAP of other classes, the ratio of the dataset distribution should be tweaked to improve precision.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</a:t>
            </a: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 can be increased by training more batches but it can eventually result in overfitting.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terms of performance, current version 3 almost matches the Original Yolov4 in trained classes with a better FPS rate. It can also predict images twice faster.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5" name="Google Shape;445;p46"/>
          <p:cNvCxnSpPr/>
          <p:nvPr/>
        </p:nvCxnSpPr>
        <p:spPr>
          <a:xfrm>
            <a:off x="1142999" y="772716"/>
            <a:ext cx="7620000" cy="0"/>
          </a:xfrm>
          <a:prstGeom prst="straightConnector1">
            <a:avLst/>
          </a:prstGeom>
          <a:noFill/>
          <a:ln cap="flat" cmpd="sng" w="9525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446" name="Google Shape;446;p46"/>
          <p:cNvCxnSpPr/>
          <p:nvPr/>
        </p:nvCxnSpPr>
        <p:spPr>
          <a:xfrm>
            <a:off x="990600" y="800100"/>
            <a:ext cx="5410200" cy="0"/>
          </a:xfrm>
          <a:prstGeom prst="straightConnector1">
            <a:avLst/>
          </a:prstGeom>
          <a:noFill/>
          <a:ln cap="flat" cmpd="sng" w="127000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3" id="447" name="Google Shape;44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4300"/>
            <a:ext cx="571500" cy="776721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6"/>
          <p:cNvSpPr txBox="1"/>
          <p:nvPr/>
        </p:nvSpPr>
        <p:spPr>
          <a:xfrm>
            <a:off x="457199" y="125017"/>
            <a:ext cx="82296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Garamond"/>
              <a:buNone/>
            </a:pPr>
            <a:r>
              <a:rPr b="1" lang="en-GB" sz="2800">
                <a:latin typeface="Garamond"/>
                <a:ea typeface="Garamond"/>
                <a:cs typeface="Garamond"/>
                <a:sym typeface="Garamond"/>
              </a:rPr>
              <a:t>Future Works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46"/>
          <p:cNvSpPr txBox="1"/>
          <p:nvPr>
            <p:ph idx="12" type="sldNum"/>
          </p:nvPr>
        </p:nvSpPr>
        <p:spPr>
          <a:xfrm>
            <a:off x="8265129" y="4806271"/>
            <a:ext cx="2502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0" name="Google Shape;450;p46"/>
          <p:cNvSpPr txBox="1"/>
          <p:nvPr/>
        </p:nvSpPr>
        <p:spPr>
          <a:xfrm>
            <a:off x="828875" y="1420775"/>
            <a:ext cx="6765900" cy="28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Next versions will be trained with a different data distribution ratios to further increase </a:t>
            </a: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precision</a:t>
            </a: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detecting cars.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Yolov4-tiny will also be tested as a new model to increase FPS.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final </a:t>
            </a: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detection</a:t>
            </a: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model will be combined with deep-SORT tracking algorithm to perform object tracking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5" name="Google Shape;455;p47"/>
          <p:cNvCxnSpPr/>
          <p:nvPr/>
        </p:nvCxnSpPr>
        <p:spPr>
          <a:xfrm>
            <a:off x="1142999" y="772716"/>
            <a:ext cx="7620000" cy="0"/>
          </a:xfrm>
          <a:prstGeom prst="straightConnector1">
            <a:avLst/>
          </a:prstGeom>
          <a:noFill/>
          <a:ln cap="flat" cmpd="sng" w="9525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456" name="Google Shape;456;p47"/>
          <p:cNvCxnSpPr/>
          <p:nvPr/>
        </p:nvCxnSpPr>
        <p:spPr>
          <a:xfrm>
            <a:off x="990600" y="800100"/>
            <a:ext cx="5410200" cy="0"/>
          </a:xfrm>
          <a:prstGeom prst="straightConnector1">
            <a:avLst/>
          </a:prstGeom>
          <a:noFill/>
          <a:ln cap="flat" cmpd="sng" w="127000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3" id="457" name="Google Shape;45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4300"/>
            <a:ext cx="571500" cy="776721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7"/>
          <p:cNvSpPr txBox="1"/>
          <p:nvPr/>
        </p:nvSpPr>
        <p:spPr>
          <a:xfrm>
            <a:off x="457199" y="125016"/>
            <a:ext cx="82296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Garamond"/>
              <a:buNone/>
            </a:pPr>
            <a:r>
              <a:rPr b="1" i="0" lang="en-GB" sz="28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End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47"/>
          <p:cNvSpPr txBox="1"/>
          <p:nvPr>
            <p:ph idx="12" type="sldNum"/>
          </p:nvPr>
        </p:nvSpPr>
        <p:spPr>
          <a:xfrm>
            <a:off x="8265129" y="4806271"/>
            <a:ext cx="2502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</a:pPr>
            <a:fld id="{00000000-1234-1234-1234-123412341234}" type="slidenum">
              <a:rPr lang="en-GB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460" name="Google Shape;460;p47"/>
          <p:cNvSpPr txBox="1"/>
          <p:nvPr/>
        </p:nvSpPr>
        <p:spPr>
          <a:xfrm>
            <a:off x="2344132" y="2368222"/>
            <a:ext cx="47841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GB" sz="2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 For Your Attention.</a:t>
            </a:r>
            <a:endParaRPr b="1" i="0" sz="2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/>
        </p:nvSpPr>
        <p:spPr>
          <a:xfrm>
            <a:off x="457199" y="125016"/>
            <a:ext cx="82296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Garamond"/>
              <a:buNone/>
            </a:pPr>
            <a:r>
              <a:rPr b="1" lang="en-GB" sz="2800">
                <a:latin typeface="Garamond"/>
                <a:ea typeface="Garamond"/>
                <a:cs typeface="Garamond"/>
                <a:sym typeface="Garamond"/>
              </a:rPr>
              <a:t>Methodology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" name="Google Shape;96;p17"/>
          <p:cNvCxnSpPr/>
          <p:nvPr/>
        </p:nvCxnSpPr>
        <p:spPr>
          <a:xfrm>
            <a:off x="1142999" y="772716"/>
            <a:ext cx="7620000" cy="0"/>
          </a:xfrm>
          <a:prstGeom prst="straightConnector1">
            <a:avLst/>
          </a:prstGeom>
          <a:noFill/>
          <a:ln cap="flat" cmpd="sng" w="9525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97" name="Google Shape;97;p17"/>
          <p:cNvCxnSpPr/>
          <p:nvPr/>
        </p:nvCxnSpPr>
        <p:spPr>
          <a:xfrm>
            <a:off x="990600" y="800100"/>
            <a:ext cx="5410200" cy="0"/>
          </a:xfrm>
          <a:prstGeom prst="straightConnector1">
            <a:avLst/>
          </a:prstGeom>
          <a:noFill/>
          <a:ln cap="flat" cmpd="sng" w="127000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3" id="98" name="Google Shape;9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4300"/>
            <a:ext cx="571500" cy="77672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8340055" y="4806271"/>
            <a:ext cx="1752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</a:pPr>
            <a:fld id="{00000000-1234-1234-1234-123412341234}" type="slidenum">
              <a:rPr lang="en-GB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100" name="Google Shape;100;p17"/>
          <p:cNvSpPr txBox="1"/>
          <p:nvPr/>
        </p:nvSpPr>
        <p:spPr>
          <a:xfrm>
            <a:off x="543600" y="1097775"/>
            <a:ext cx="2848500" cy="3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5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Times New Roman"/>
                <a:ea typeface="Times New Roman"/>
                <a:cs typeface="Times New Roman"/>
                <a:sym typeface="Times New Roman"/>
              </a:rPr>
              <a:t>Model Architecture (YOLOv4 default)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Backbone (</a:t>
            </a:r>
            <a:r>
              <a:rPr lang="en-GB" sz="1500">
                <a:solidFill>
                  <a:srgbClr val="15151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CSPDarknet53)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Extraction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Neck (PANet)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Aggregation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Head (YoLo)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Dense Prediction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Bag of Freebies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Bag of Specials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9700" lvl="0" marL="292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None/>
            </a:pPr>
            <a:r>
              <a:rPr lang="en-GB" sz="15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b="0" i="0" sz="1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6600" y="1151041"/>
            <a:ext cx="5410200" cy="1713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5150" y="2932050"/>
            <a:ext cx="2493690" cy="200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/>
        </p:nvSpPr>
        <p:spPr>
          <a:xfrm>
            <a:off x="457199" y="125016"/>
            <a:ext cx="82296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Garamond"/>
              <a:buNone/>
            </a:pPr>
            <a:r>
              <a:rPr b="1" lang="en-GB" sz="2800">
                <a:latin typeface="Garamond"/>
                <a:ea typeface="Garamond"/>
                <a:cs typeface="Garamond"/>
                <a:sym typeface="Garamond"/>
              </a:rPr>
              <a:t>Methodology(Continued)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" name="Google Shape;108;p18"/>
          <p:cNvCxnSpPr/>
          <p:nvPr/>
        </p:nvCxnSpPr>
        <p:spPr>
          <a:xfrm>
            <a:off x="1142999" y="772716"/>
            <a:ext cx="7620000" cy="0"/>
          </a:xfrm>
          <a:prstGeom prst="straightConnector1">
            <a:avLst/>
          </a:prstGeom>
          <a:noFill/>
          <a:ln cap="flat" cmpd="sng" w="9525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09" name="Google Shape;109;p18"/>
          <p:cNvCxnSpPr/>
          <p:nvPr/>
        </p:nvCxnSpPr>
        <p:spPr>
          <a:xfrm>
            <a:off x="990600" y="800100"/>
            <a:ext cx="5410200" cy="0"/>
          </a:xfrm>
          <a:prstGeom prst="straightConnector1">
            <a:avLst/>
          </a:prstGeom>
          <a:noFill/>
          <a:ln cap="flat" cmpd="sng" w="127000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3" id="110" name="Google Shape;11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4300"/>
            <a:ext cx="571500" cy="77672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>
            <p:ph idx="12" type="sldNum"/>
          </p:nvPr>
        </p:nvSpPr>
        <p:spPr>
          <a:xfrm>
            <a:off x="8340055" y="4806271"/>
            <a:ext cx="1752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</a:pPr>
            <a:fld id="{00000000-1234-1234-1234-123412341234}" type="slidenum">
              <a:rPr lang="en-GB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112" name="Google Shape;112;p18"/>
          <p:cNvSpPr txBox="1"/>
          <p:nvPr/>
        </p:nvSpPr>
        <p:spPr>
          <a:xfrm>
            <a:off x="543600" y="1252950"/>
            <a:ext cx="2848500" cy="3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5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Times New Roman"/>
                <a:ea typeface="Times New Roman"/>
                <a:cs typeface="Times New Roman"/>
                <a:sym typeface="Times New Roman"/>
              </a:rPr>
              <a:t>Model Architecture (YOLOv4 default)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b="1"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Backbone (</a:t>
            </a:r>
            <a:r>
              <a:rPr b="1" lang="en-GB" sz="1500">
                <a:solidFill>
                  <a:srgbClr val="15151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CSPDarknet53) 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Extraction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Neck (PANet)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Aggregation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Head (YoLo)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Dense Prediction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Bag of Freebies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Bag of Specials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9700" lvl="0" marL="292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None/>
            </a:pPr>
            <a:r>
              <a:rPr lang="en-GB" sz="15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b="0" i="0" sz="1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6200" y="1133349"/>
            <a:ext cx="2797600" cy="367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/>
        </p:nvSpPr>
        <p:spPr>
          <a:xfrm>
            <a:off x="457199" y="125016"/>
            <a:ext cx="82296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Garamond"/>
              <a:buNone/>
            </a:pPr>
            <a:r>
              <a:rPr b="1" lang="en-GB" sz="2800">
                <a:latin typeface="Garamond"/>
                <a:ea typeface="Garamond"/>
                <a:cs typeface="Garamond"/>
                <a:sym typeface="Garamond"/>
              </a:rPr>
              <a:t>Methodology(Continued)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9" name="Google Shape;119;p19"/>
          <p:cNvCxnSpPr/>
          <p:nvPr/>
        </p:nvCxnSpPr>
        <p:spPr>
          <a:xfrm>
            <a:off x="1142999" y="772716"/>
            <a:ext cx="7620000" cy="0"/>
          </a:xfrm>
          <a:prstGeom prst="straightConnector1">
            <a:avLst/>
          </a:prstGeom>
          <a:noFill/>
          <a:ln cap="flat" cmpd="sng" w="9525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20" name="Google Shape;120;p19"/>
          <p:cNvCxnSpPr/>
          <p:nvPr/>
        </p:nvCxnSpPr>
        <p:spPr>
          <a:xfrm>
            <a:off x="990600" y="800100"/>
            <a:ext cx="5410200" cy="0"/>
          </a:xfrm>
          <a:prstGeom prst="straightConnector1">
            <a:avLst/>
          </a:prstGeom>
          <a:noFill/>
          <a:ln cap="flat" cmpd="sng" w="127000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3" id="121" name="Google Shape;12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4300"/>
            <a:ext cx="571500" cy="77672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>
            <p:ph idx="12" type="sldNum"/>
          </p:nvPr>
        </p:nvSpPr>
        <p:spPr>
          <a:xfrm>
            <a:off x="8340055" y="4806271"/>
            <a:ext cx="1752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</a:pPr>
            <a:fld id="{00000000-1234-1234-1234-123412341234}" type="slidenum">
              <a:rPr lang="en-GB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123" name="Google Shape;123;p19"/>
          <p:cNvSpPr txBox="1"/>
          <p:nvPr/>
        </p:nvSpPr>
        <p:spPr>
          <a:xfrm>
            <a:off x="457200" y="1285875"/>
            <a:ext cx="3000000" cy="7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0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500">
                <a:latin typeface="Times New Roman"/>
                <a:ea typeface="Times New Roman"/>
                <a:cs typeface="Times New Roman"/>
                <a:sym typeface="Times New Roman"/>
              </a:rPr>
              <a:t>Model Architecture (YOLOv4 default)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0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Backbone (</a:t>
            </a:r>
            <a:r>
              <a:rPr lang="en-GB" sz="1500">
                <a:solidFill>
                  <a:srgbClr val="15151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CSPDarknet53)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Extraction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b="1"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Neck (PANet)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Aggregation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Head (YoLo)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Dense Prediction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Bag of Freebies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Bag of Specials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9700" lvl="0" marL="292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None/>
            </a:pPr>
            <a:r>
              <a:rPr lang="en-GB" sz="15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1550" y="1025050"/>
            <a:ext cx="4745249" cy="3778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/>
        </p:nvSpPr>
        <p:spPr>
          <a:xfrm>
            <a:off x="457199" y="125016"/>
            <a:ext cx="82296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Garamond"/>
              <a:buNone/>
            </a:pPr>
            <a:r>
              <a:rPr b="1" lang="en-GB" sz="2800">
                <a:latin typeface="Garamond"/>
                <a:ea typeface="Garamond"/>
                <a:cs typeface="Garamond"/>
                <a:sym typeface="Garamond"/>
              </a:rPr>
              <a:t>Methodology(Continued)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0" name="Google Shape;130;p20"/>
          <p:cNvCxnSpPr/>
          <p:nvPr/>
        </p:nvCxnSpPr>
        <p:spPr>
          <a:xfrm>
            <a:off x="1142999" y="772716"/>
            <a:ext cx="7620000" cy="0"/>
          </a:xfrm>
          <a:prstGeom prst="straightConnector1">
            <a:avLst/>
          </a:prstGeom>
          <a:noFill/>
          <a:ln cap="flat" cmpd="sng" w="9525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31" name="Google Shape;131;p20"/>
          <p:cNvCxnSpPr/>
          <p:nvPr/>
        </p:nvCxnSpPr>
        <p:spPr>
          <a:xfrm>
            <a:off x="990600" y="800100"/>
            <a:ext cx="5410200" cy="0"/>
          </a:xfrm>
          <a:prstGeom prst="straightConnector1">
            <a:avLst/>
          </a:prstGeom>
          <a:noFill/>
          <a:ln cap="flat" cmpd="sng" w="127000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3" id="132" name="Google Shape;13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4300"/>
            <a:ext cx="571500" cy="7767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 txBox="1"/>
          <p:nvPr>
            <p:ph idx="12" type="sldNum"/>
          </p:nvPr>
        </p:nvSpPr>
        <p:spPr>
          <a:xfrm>
            <a:off x="8340055" y="4806271"/>
            <a:ext cx="1752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</a:pPr>
            <a:fld id="{00000000-1234-1234-1234-123412341234}" type="slidenum">
              <a:rPr lang="en-GB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134" name="Google Shape;134;p20"/>
          <p:cNvSpPr txBox="1"/>
          <p:nvPr/>
        </p:nvSpPr>
        <p:spPr>
          <a:xfrm>
            <a:off x="457200" y="1285875"/>
            <a:ext cx="3000000" cy="7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Times New Roman"/>
                <a:ea typeface="Times New Roman"/>
                <a:cs typeface="Times New Roman"/>
                <a:sym typeface="Times New Roman"/>
              </a:rPr>
              <a:t>Model Architecture (YOLOv4 default)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Backbone (</a:t>
            </a:r>
            <a:r>
              <a:rPr lang="en-GB" sz="1500">
                <a:solidFill>
                  <a:srgbClr val="15151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CSPDarknet53)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Extraction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Neck (PANet)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Aggregation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b="1"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Head (YoLo)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Dense Prediction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Bag of Freebies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Bag of Specials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970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7925" y="3010675"/>
            <a:ext cx="2957946" cy="18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6350" y="1032625"/>
            <a:ext cx="3293302" cy="1878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/>
        </p:nvSpPr>
        <p:spPr>
          <a:xfrm>
            <a:off x="457199" y="125016"/>
            <a:ext cx="82296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Garamond"/>
              <a:buNone/>
            </a:pPr>
            <a:r>
              <a:rPr b="1" lang="en-GB" sz="2800">
                <a:latin typeface="Garamond"/>
                <a:ea typeface="Garamond"/>
                <a:cs typeface="Garamond"/>
                <a:sym typeface="Garamond"/>
              </a:rPr>
              <a:t>Methodology(Continued)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2" name="Google Shape;142;p21"/>
          <p:cNvCxnSpPr/>
          <p:nvPr/>
        </p:nvCxnSpPr>
        <p:spPr>
          <a:xfrm>
            <a:off x="1142999" y="772716"/>
            <a:ext cx="7620000" cy="0"/>
          </a:xfrm>
          <a:prstGeom prst="straightConnector1">
            <a:avLst/>
          </a:prstGeom>
          <a:noFill/>
          <a:ln cap="flat" cmpd="sng" w="9525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43" name="Google Shape;143;p21"/>
          <p:cNvCxnSpPr/>
          <p:nvPr/>
        </p:nvCxnSpPr>
        <p:spPr>
          <a:xfrm>
            <a:off x="990600" y="800100"/>
            <a:ext cx="5410200" cy="0"/>
          </a:xfrm>
          <a:prstGeom prst="straightConnector1">
            <a:avLst/>
          </a:prstGeom>
          <a:noFill/>
          <a:ln cap="flat" cmpd="sng" w="127000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3" id="144" name="Google Shape;14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4300"/>
            <a:ext cx="571500" cy="77672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 txBox="1"/>
          <p:nvPr>
            <p:ph idx="12" type="sldNum"/>
          </p:nvPr>
        </p:nvSpPr>
        <p:spPr>
          <a:xfrm>
            <a:off x="8340055" y="4806271"/>
            <a:ext cx="1752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</a:pPr>
            <a:fld id="{00000000-1234-1234-1234-123412341234}" type="slidenum">
              <a:rPr lang="en-GB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146" name="Google Shape;146;p21"/>
          <p:cNvSpPr txBox="1"/>
          <p:nvPr/>
        </p:nvSpPr>
        <p:spPr>
          <a:xfrm>
            <a:off x="457200" y="1285875"/>
            <a:ext cx="3000000" cy="7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Times New Roman"/>
                <a:ea typeface="Times New Roman"/>
                <a:cs typeface="Times New Roman"/>
                <a:sym typeface="Times New Roman"/>
              </a:rPr>
              <a:t>Model Architecture (YOLOv4 default)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Backbone (</a:t>
            </a:r>
            <a:r>
              <a:rPr lang="en-GB" sz="1500">
                <a:solidFill>
                  <a:srgbClr val="15151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CSPDarknet53)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Extraction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Neck (PANet)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Aggregation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Head (YoLo)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Dense Prediction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Bag of Freebies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Bag of Specials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970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7" name="Google Shape;14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3725" y="1737300"/>
            <a:ext cx="5588826" cy="267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/>
        </p:nvSpPr>
        <p:spPr>
          <a:xfrm>
            <a:off x="457199" y="125016"/>
            <a:ext cx="82296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Garamond"/>
              <a:buNone/>
            </a:pPr>
            <a:r>
              <a:rPr b="1" lang="en-GB" sz="2800">
                <a:latin typeface="Garamond"/>
                <a:ea typeface="Garamond"/>
                <a:cs typeface="Garamond"/>
                <a:sym typeface="Garamond"/>
              </a:rPr>
              <a:t>Methodology(Continued)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22"/>
          <p:cNvCxnSpPr/>
          <p:nvPr/>
        </p:nvCxnSpPr>
        <p:spPr>
          <a:xfrm>
            <a:off x="1142999" y="772716"/>
            <a:ext cx="7620000" cy="0"/>
          </a:xfrm>
          <a:prstGeom prst="straightConnector1">
            <a:avLst/>
          </a:prstGeom>
          <a:noFill/>
          <a:ln cap="flat" cmpd="sng" w="9525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54" name="Google Shape;154;p22"/>
          <p:cNvCxnSpPr/>
          <p:nvPr/>
        </p:nvCxnSpPr>
        <p:spPr>
          <a:xfrm>
            <a:off x="990600" y="800100"/>
            <a:ext cx="5410200" cy="0"/>
          </a:xfrm>
          <a:prstGeom prst="straightConnector1">
            <a:avLst/>
          </a:prstGeom>
          <a:noFill/>
          <a:ln cap="flat" cmpd="sng" w="127000">
            <a:solidFill>
              <a:srgbClr val="1E13AD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3" id="155" name="Google Shape;15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4300"/>
            <a:ext cx="571500" cy="77672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2"/>
          <p:cNvSpPr txBox="1"/>
          <p:nvPr>
            <p:ph idx="12" type="sldNum"/>
          </p:nvPr>
        </p:nvSpPr>
        <p:spPr>
          <a:xfrm>
            <a:off x="8340055" y="4806271"/>
            <a:ext cx="1752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</a:pPr>
            <a:fld id="{00000000-1234-1234-1234-123412341234}" type="slidenum">
              <a:rPr lang="en-GB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6237" y="1178774"/>
            <a:ext cx="2891533" cy="175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4750" y="1178775"/>
            <a:ext cx="2794358" cy="17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2"/>
          <p:cNvSpPr txBox="1"/>
          <p:nvPr/>
        </p:nvSpPr>
        <p:spPr>
          <a:xfrm>
            <a:off x="457200" y="1285875"/>
            <a:ext cx="3000000" cy="7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Times New Roman"/>
                <a:ea typeface="Times New Roman"/>
                <a:cs typeface="Times New Roman"/>
                <a:sym typeface="Times New Roman"/>
              </a:rPr>
              <a:t>Model Architecture (YOLOv4 default)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Backbone (</a:t>
            </a:r>
            <a:r>
              <a:rPr lang="en-GB" sz="1500">
                <a:solidFill>
                  <a:srgbClr val="15151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CSPDarknet53)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Extraction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Neck (PANet)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Aggregation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Head (YoLo)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Dense Prediction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b="1"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Bag of Freebies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Bag of Specials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970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0" name="Google Shape;16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7763" y="3122737"/>
            <a:ext cx="2459075" cy="167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00799" y="2990151"/>
            <a:ext cx="1926924" cy="20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